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7" r:id="rId2"/>
    <p:sldId id="275" r:id="rId3"/>
    <p:sldId id="261" r:id="rId4"/>
    <p:sldId id="314" r:id="rId5"/>
    <p:sldId id="294" r:id="rId6"/>
    <p:sldId id="293" r:id="rId7"/>
    <p:sldId id="315" r:id="rId8"/>
    <p:sldId id="316" r:id="rId9"/>
    <p:sldId id="277" r:id="rId10"/>
    <p:sldId id="317" r:id="rId11"/>
    <p:sldId id="296" r:id="rId12"/>
    <p:sldId id="295" r:id="rId13"/>
    <p:sldId id="259" r:id="rId14"/>
    <p:sldId id="297" r:id="rId15"/>
    <p:sldId id="318" r:id="rId16"/>
    <p:sldId id="319" r:id="rId17"/>
    <p:sldId id="320" r:id="rId18"/>
    <p:sldId id="290" r:id="rId19"/>
    <p:sldId id="298" r:id="rId20"/>
    <p:sldId id="312" r:id="rId21"/>
    <p:sldId id="302" r:id="rId22"/>
    <p:sldId id="303" r:id="rId23"/>
    <p:sldId id="304" r:id="rId24"/>
    <p:sldId id="281" r:id="rId25"/>
    <p:sldId id="282" r:id="rId26"/>
    <p:sldId id="306" r:id="rId27"/>
    <p:sldId id="283" r:id="rId28"/>
    <p:sldId id="307" r:id="rId29"/>
    <p:sldId id="313" r:id="rId30"/>
    <p:sldId id="284" r:id="rId31"/>
    <p:sldId id="286" r:id="rId32"/>
    <p:sldId id="311" r:id="rId33"/>
    <p:sldId id="324" r:id="rId34"/>
    <p:sldId id="287" r:id="rId35"/>
    <p:sldId id="321" r:id="rId36"/>
    <p:sldId id="322" r:id="rId37"/>
    <p:sldId id="323" r:id="rId3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4A6"/>
    <a:srgbClr val="003982"/>
    <a:srgbClr val="3F3C41"/>
    <a:srgbClr val="121212"/>
    <a:srgbClr val="9DAE20"/>
    <a:srgbClr val="495A22"/>
    <a:srgbClr val="0D0A15"/>
    <a:srgbClr val="BDE470"/>
    <a:srgbClr val="CCFF66"/>
    <a:srgbClr val="2325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286" autoAdjust="0"/>
  </p:normalViewPr>
  <p:slideViewPr>
    <p:cSldViewPr snapToGrid="0">
      <p:cViewPr varScale="1">
        <p:scale>
          <a:sx n="67" d="100"/>
          <a:sy n="67" d="100"/>
        </p:scale>
        <p:origin x="1219" y="67"/>
      </p:cViewPr>
      <p:guideLst/>
    </p:cSldViewPr>
  </p:slideViewPr>
  <p:outlineViewPr>
    <p:cViewPr>
      <p:scale>
        <a:sx n="33" d="100"/>
        <a:sy n="33" d="100"/>
      </p:scale>
      <p:origin x="0" y="-9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0BBE6-0D9B-4122-BF16-E0F6861FC5AB}" type="datetimeFigureOut">
              <a:rPr lang="es-ES" smtClean="0"/>
              <a:t>02/08/2022</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A8C64-5419-4F24-8D1F-23D62B9C6D91}" type="slidenum">
              <a:rPr lang="es-ES" smtClean="0"/>
              <a:t>‹Nº›</a:t>
            </a:fld>
            <a:endParaRPr lang="es-ES"/>
          </a:p>
        </p:txBody>
      </p:sp>
    </p:spTree>
    <p:extLst>
      <p:ext uri="{BB962C8B-B14F-4D97-AF65-F5344CB8AC3E}">
        <p14:creationId xmlns:p14="http://schemas.microsoft.com/office/powerpoint/2010/main" val="811622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Director: Gabriel Quintero </a:t>
            </a:r>
          </a:p>
          <a:p>
            <a:r>
              <a:rPr lang="es-ES" dirty="0"/>
              <a:t>Asesores:</a:t>
            </a:r>
          </a:p>
          <a:p>
            <a:r>
              <a:rPr lang="es-ES" dirty="0"/>
              <a:t>Bioingeniera Silvina Moyano</a:t>
            </a:r>
          </a:p>
          <a:p>
            <a:r>
              <a:rPr lang="es-ES" dirty="0"/>
              <a:t>Master en toxicología, médico toxicólogo y </a:t>
            </a:r>
            <a:r>
              <a:rPr lang="es-ES" dirty="0" err="1"/>
              <a:t>emergentólogo</a:t>
            </a:r>
            <a:r>
              <a:rPr lang="es-ES" dirty="0"/>
              <a:t> Aldo </a:t>
            </a:r>
            <a:r>
              <a:rPr lang="es-ES" dirty="0" err="1"/>
              <a:t>Saracco</a:t>
            </a:r>
            <a:r>
              <a:rPr lang="es-ES" dirty="0"/>
              <a:t>. Presidente de la asociación de toxicología Argentina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Médico Danilo </a:t>
            </a:r>
            <a:r>
              <a:rPr lang="es-ES" dirty="0" err="1"/>
              <a:t>Mihalich</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Médico Carlos Gordillo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Nicolas Ralo</a:t>
            </a:r>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1</a:t>
            </a:fld>
            <a:endParaRPr lang="es-ES"/>
          </a:p>
        </p:txBody>
      </p:sp>
    </p:spTree>
    <p:extLst>
      <p:ext uri="{BB962C8B-B14F-4D97-AF65-F5344CB8AC3E}">
        <p14:creationId xmlns:p14="http://schemas.microsoft.com/office/powerpoint/2010/main" val="908909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de estas señales se dirigen hacia los núcleos pretectales ubicados en el mesencéfalo.</a:t>
            </a:r>
          </a:p>
          <a:p>
            <a:r>
              <a:rPr lang="es-ES" dirty="0"/>
              <a:t>Desde estos viajan hacia núcleo de </a:t>
            </a:r>
            <a:r>
              <a:rPr lang="es-ES" dirty="0" err="1"/>
              <a:t>Edinger</a:t>
            </a:r>
            <a:r>
              <a:rPr lang="es-ES" dirty="0"/>
              <a:t>-Westphal, donde nacen las fibras parasimpáticas.</a:t>
            </a:r>
          </a:p>
          <a:p>
            <a:r>
              <a:rPr lang="es-ES" dirty="0"/>
              <a:t>Luego se dirigen al ganglio ciliar que se ubica detrás de ojo.</a:t>
            </a:r>
          </a:p>
          <a:p>
            <a:r>
              <a:rPr lang="es-ES" dirty="0"/>
              <a:t>Los nervios post ciliares excitan el músculo ciliar que controla el enfoque del cristalino y el esfínter del iris que contrae la pupila, esta contracción se llama midriasis y la </a:t>
            </a:r>
            <a:r>
              <a:rPr lang="es-AR" dirty="0"/>
              <a:t>reacción se denomina reflejo pupilar fotomotor. </a:t>
            </a:r>
            <a:endParaRPr lang="es-ES" dirty="0"/>
          </a:p>
          <a:p>
            <a:endParaRPr lang="es-ES" dirty="0"/>
          </a:p>
          <a:p>
            <a:r>
              <a:rPr lang="es-ES" dirty="0"/>
              <a:t>A la inversa en un ambiente oscuro el reflejo queda inhibido, lo que se traduce en un dilatación de la pupila, denominado miosis. Este proceso se lleva a cabo vía fibras nerviosas simpáticas las cuales inician en la médula espinal, en el primer segmento toráxico.</a:t>
            </a:r>
          </a:p>
          <a:p>
            <a:r>
              <a:rPr lang="es-ES" dirty="0"/>
              <a:t>Ascienden hacia el ganglio cervical superior donde hacen sinapsis con las neuronas posganglionares.</a:t>
            </a:r>
          </a:p>
          <a:p>
            <a:r>
              <a:rPr lang="es-ES" dirty="0"/>
              <a:t>Estas terminan inervando las fibras radiales del iris las cuales se encargan de la apertura pupilar.</a:t>
            </a:r>
          </a:p>
        </p:txBody>
      </p:sp>
      <p:sp>
        <p:nvSpPr>
          <p:cNvPr id="4" name="Marcador de número de diapositiva 3"/>
          <p:cNvSpPr>
            <a:spLocks noGrp="1"/>
          </p:cNvSpPr>
          <p:nvPr>
            <p:ph type="sldNum" sz="quarter" idx="5"/>
          </p:nvPr>
        </p:nvSpPr>
        <p:spPr/>
        <p:txBody>
          <a:bodyPr/>
          <a:lstStyle/>
          <a:p>
            <a:fld id="{671A8C64-5419-4F24-8D1F-23D62B9C6D91}" type="slidenum">
              <a:rPr lang="es-ES" smtClean="0"/>
              <a:t>10</a:t>
            </a:fld>
            <a:endParaRPr lang="es-ES"/>
          </a:p>
        </p:txBody>
      </p:sp>
    </p:spTree>
    <p:extLst>
      <p:ext uri="{BB962C8B-B14F-4D97-AF65-F5344CB8AC3E}">
        <p14:creationId xmlns:p14="http://schemas.microsoft.com/office/powerpoint/2010/main" val="2299907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sustancias químicas tiene básicamente 2 procesos, inhibitorios o excitatorios….</a:t>
            </a:r>
          </a:p>
          <a:p>
            <a:r>
              <a:rPr lang="es-ES" dirty="0"/>
              <a:t>El principal neurotransmisor excitador es el glucamato mientras que el principal inhibidor es el GABA…</a:t>
            </a:r>
          </a:p>
          <a:p>
            <a:r>
              <a:rPr lang="es-ES" dirty="0"/>
              <a:t>El alcohol, posee una acción bifásica, a bajas concentraciones activa algunas células nerviosas. Esto se produce debido a que, en un principio, el alcohol reprime la actividad de las células inhibitorias produciendo una disminución de neurotransmisor GABA.</a:t>
            </a:r>
          </a:p>
          <a:p>
            <a:r>
              <a:rPr lang="es-ES" dirty="0"/>
              <a:t> A medida que aumenta la concentración las mismas células disminuyen su actividad debido a la disminución del neurotransmisor glucamato.</a:t>
            </a:r>
          </a:p>
          <a:p>
            <a:r>
              <a:rPr lang="es-ES" dirty="0"/>
              <a:t>El alcohol disminuye los reflejos, altera la percepción de distancias, aumenta la sensibilidad a la luz y reduce el campo visual</a:t>
            </a:r>
            <a:endParaRPr lang="es-AR" dirty="0"/>
          </a:p>
        </p:txBody>
      </p:sp>
      <p:sp>
        <p:nvSpPr>
          <p:cNvPr id="4" name="Marcador de número de diapositiva 3"/>
          <p:cNvSpPr>
            <a:spLocks noGrp="1"/>
          </p:cNvSpPr>
          <p:nvPr>
            <p:ph type="sldNum" sz="quarter" idx="5"/>
          </p:nvPr>
        </p:nvSpPr>
        <p:spPr/>
        <p:txBody>
          <a:bodyPr/>
          <a:lstStyle/>
          <a:p>
            <a:fld id="{671A8C64-5419-4F24-8D1F-23D62B9C6D91}" type="slidenum">
              <a:rPr lang="es-ES" smtClean="0"/>
              <a:t>11</a:t>
            </a:fld>
            <a:endParaRPr lang="es-ES"/>
          </a:p>
        </p:txBody>
      </p:sp>
    </p:spTree>
    <p:extLst>
      <p:ext uri="{BB962C8B-B14F-4D97-AF65-F5344CB8AC3E}">
        <p14:creationId xmlns:p14="http://schemas.microsoft.com/office/powerpoint/2010/main" val="229624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THC Interviene en numerosas funciones, dos áreas del cerebro particularmente ricas en receptores de cannabinoides son el cerebelo y ganglios basales, áreas que ayudan a coordinar y regular movimientos. </a:t>
            </a:r>
          </a:p>
          <a:p>
            <a:r>
              <a:rPr lang="es-ES" dirty="0"/>
              <a:t>La marihuana interrumpe estas funciones lo que perjudica la conducción y produce disminución de atención y concentración.</a:t>
            </a:r>
            <a:endParaRPr lang="es-AR" dirty="0"/>
          </a:p>
        </p:txBody>
      </p:sp>
      <p:sp>
        <p:nvSpPr>
          <p:cNvPr id="4" name="Marcador de número de diapositiva 3"/>
          <p:cNvSpPr>
            <a:spLocks noGrp="1"/>
          </p:cNvSpPr>
          <p:nvPr>
            <p:ph type="sldNum" sz="quarter" idx="5"/>
          </p:nvPr>
        </p:nvSpPr>
        <p:spPr/>
        <p:txBody>
          <a:bodyPr/>
          <a:lstStyle/>
          <a:p>
            <a:fld id="{671A8C64-5419-4F24-8D1F-23D62B9C6D91}" type="slidenum">
              <a:rPr lang="es-ES" smtClean="0"/>
              <a:t>12</a:t>
            </a:fld>
            <a:endParaRPr lang="es-ES"/>
          </a:p>
        </p:txBody>
      </p:sp>
    </p:spTree>
    <p:extLst>
      <p:ext uri="{BB962C8B-B14F-4D97-AF65-F5344CB8AC3E}">
        <p14:creationId xmlns:p14="http://schemas.microsoft.com/office/powerpoint/2010/main" val="724410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ello decidí utilizar como circuito embebido: </a:t>
            </a:r>
          </a:p>
          <a:p>
            <a:r>
              <a:rPr lang="es-ES" dirty="0"/>
              <a:t>Raspberry pi 4 de 4GB de memoria RAM, con su módulo de  cámara </a:t>
            </a:r>
            <a:r>
              <a:rPr lang="es-ES" dirty="0" err="1"/>
              <a:t>raspicam</a:t>
            </a:r>
            <a:r>
              <a:rPr lang="es-ES" dirty="0"/>
              <a:t> IR V 2.1. </a:t>
            </a:r>
          </a:p>
          <a:p>
            <a:r>
              <a:rPr lang="es-ES" dirty="0"/>
              <a:t>2 LEDS infrarrojos y 2  blancos para producir el estímulo lumínico</a:t>
            </a:r>
          </a:p>
          <a:p>
            <a:r>
              <a:rPr lang="es-ES" dirty="0"/>
              <a:t>Todo integrado en unas gafas impresas con tecnología 3D que también contendrán una pantalla para mostrar resultados y un módulo energético para hacer el dispositivo inalámbrico.</a:t>
            </a:r>
          </a:p>
          <a:p>
            <a:r>
              <a:rPr lang="es-ES" dirty="0"/>
              <a:t>El software fue programado íntegramente en Python 3.7</a:t>
            </a:r>
          </a:p>
          <a:p>
            <a:endParaRPr lang="es-ES" dirty="0"/>
          </a:p>
          <a:p>
            <a:r>
              <a:rPr lang="es-ES" dirty="0"/>
              <a:t>Luego de varias pruebas se logro la versión final de las gafas que se observan a continuación:</a:t>
            </a:r>
          </a:p>
        </p:txBody>
      </p:sp>
      <p:sp>
        <p:nvSpPr>
          <p:cNvPr id="4" name="Slide Number Placeholder 3"/>
          <p:cNvSpPr>
            <a:spLocks noGrp="1"/>
          </p:cNvSpPr>
          <p:nvPr>
            <p:ph type="sldNum" sz="quarter" idx="5"/>
          </p:nvPr>
        </p:nvSpPr>
        <p:spPr/>
        <p:txBody>
          <a:bodyPr/>
          <a:lstStyle/>
          <a:p>
            <a:fld id="{671A8C64-5419-4F24-8D1F-23D62B9C6D91}" type="slidenum">
              <a:rPr lang="es-ES" smtClean="0"/>
              <a:t>13</a:t>
            </a:fld>
            <a:endParaRPr lang="es-ES"/>
          </a:p>
        </p:txBody>
      </p:sp>
    </p:spTree>
    <p:extLst>
      <p:ext uri="{BB962C8B-B14F-4D97-AF65-F5344CB8AC3E}">
        <p14:creationId xmlns:p14="http://schemas.microsoft.com/office/powerpoint/2010/main" val="3441967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gafas consta de tres partes, la que se observa es la que contiene al sistema embebido, pantalla y módulo energético.</a:t>
            </a:r>
          </a:p>
          <a:p>
            <a:endParaRPr lang="es-ES" dirty="0"/>
          </a:p>
          <a:p>
            <a:r>
              <a:rPr lang="es-ES" dirty="0"/>
              <a:t>Además posee sócalos para la carga del dispositivo, otra para el encendido del mismo y los puertos USB para la conexión de periféricos.</a:t>
            </a:r>
          </a:p>
        </p:txBody>
      </p:sp>
      <p:sp>
        <p:nvSpPr>
          <p:cNvPr id="4" name="Slide Number Placeholder 3"/>
          <p:cNvSpPr>
            <a:spLocks noGrp="1"/>
          </p:cNvSpPr>
          <p:nvPr>
            <p:ph type="sldNum" sz="quarter" idx="5"/>
          </p:nvPr>
        </p:nvSpPr>
        <p:spPr/>
        <p:txBody>
          <a:bodyPr/>
          <a:lstStyle/>
          <a:p>
            <a:fld id="{671A8C64-5419-4F24-8D1F-23D62B9C6D91}" type="slidenum">
              <a:rPr lang="es-ES" smtClean="0"/>
              <a:t>14</a:t>
            </a:fld>
            <a:endParaRPr lang="es-ES"/>
          </a:p>
        </p:txBody>
      </p:sp>
    </p:spTree>
    <p:extLst>
      <p:ext uri="{BB962C8B-B14F-4D97-AF65-F5344CB8AC3E}">
        <p14:creationId xmlns:p14="http://schemas.microsoft.com/office/powerpoint/2010/main" val="126319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segunda parte, la cual se integra con la anterior mediante tornillos, se puede observar en estas imágenes. En esta se puede apreciar las aperturas donde se acoplan la cámara y el par de LEDS IR y blancos. Además se aprecian las ranuras donde se colocan las cintas encargadas del ajuste.</a:t>
            </a:r>
          </a:p>
        </p:txBody>
      </p:sp>
      <p:sp>
        <p:nvSpPr>
          <p:cNvPr id="4" name="Slide Number Placeholder 3"/>
          <p:cNvSpPr>
            <a:spLocks noGrp="1"/>
          </p:cNvSpPr>
          <p:nvPr>
            <p:ph type="sldNum" sz="quarter" idx="5"/>
          </p:nvPr>
        </p:nvSpPr>
        <p:spPr/>
        <p:txBody>
          <a:bodyPr/>
          <a:lstStyle/>
          <a:p>
            <a:fld id="{671A8C64-5419-4F24-8D1F-23D62B9C6D91}" type="slidenum">
              <a:rPr lang="es-ES" smtClean="0"/>
              <a:t>15</a:t>
            </a:fld>
            <a:endParaRPr lang="es-ES"/>
          </a:p>
        </p:txBody>
      </p:sp>
    </p:spTree>
    <p:extLst>
      <p:ext uri="{BB962C8B-B14F-4D97-AF65-F5344CB8AC3E}">
        <p14:creationId xmlns:p14="http://schemas.microsoft.com/office/powerpoint/2010/main" val="10894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último tenemos la carcaza que contiene a la cámara y LEDS. Cabe aclarar que los LEDS se colocaron con un ángulo de 72 grados para poder concentrar el eje de </a:t>
            </a:r>
            <a:r>
              <a:rPr lang="es-ES" dirty="0" err="1"/>
              <a:t>luminicdad</a:t>
            </a:r>
            <a:r>
              <a:rPr lang="es-ES" dirty="0"/>
              <a:t> de los LEDS sobre el ojo.</a:t>
            </a:r>
          </a:p>
        </p:txBody>
      </p:sp>
      <p:sp>
        <p:nvSpPr>
          <p:cNvPr id="4" name="Slide Number Placeholder 3"/>
          <p:cNvSpPr>
            <a:spLocks noGrp="1"/>
          </p:cNvSpPr>
          <p:nvPr>
            <p:ph type="sldNum" sz="quarter" idx="5"/>
          </p:nvPr>
        </p:nvSpPr>
        <p:spPr/>
        <p:txBody>
          <a:bodyPr/>
          <a:lstStyle/>
          <a:p>
            <a:fld id="{671A8C64-5419-4F24-8D1F-23D62B9C6D91}" type="slidenum">
              <a:rPr lang="es-ES" smtClean="0"/>
              <a:t>16</a:t>
            </a:fld>
            <a:endParaRPr lang="es-ES"/>
          </a:p>
        </p:txBody>
      </p:sp>
    </p:spTree>
    <p:extLst>
      <p:ext uri="{BB962C8B-B14F-4D97-AF65-F5344CB8AC3E}">
        <p14:creationId xmlns:p14="http://schemas.microsoft.com/office/powerpoint/2010/main" val="112893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puede observar la versión final, se decidió imprimir en color negro con detalle rojo para garantizar las condiciones de oscuridad </a:t>
            </a:r>
          </a:p>
        </p:txBody>
      </p:sp>
      <p:sp>
        <p:nvSpPr>
          <p:cNvPr id="4" name="Slide Number Placeholder 3"/>
          <p:cNvSpPr>
            <a:spLocks noGrp="1"/>
          </p:cNvSpPr>
          <p:nvPr>
            <p:ph type="sldNum" sz="quarter" idx="5"/>
          </p:nvPr>
        </p:nvSpPr>
        <p:spPr/>
        <p:txBody>
          <a:bodyPr/>
          <a:lstStyle/>
          <a:p>
            <a:fld id="{671A8C64-5419-4F24-8D1F-23D62B9C6D91}" type="slidenum">
              <a:rPr lang="es-ES" smtClean="0"/>
              <a:t>17</a:t>
            </a:fld>
            <a:endParaRPr lang="es-ES"/>
          </a:p>
        </p:txBody>
      </p:sp>
    </p:spTree>
    <p:extLst>
      <p:ext uri="{BB962C8B-B14F-4D97-AF65-F5344CB8AC3E}">
        <p14:creationId xmlns:p14="http://schemas.microsoft.com/office/powerpoint/2010/main" val="83763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siguiente diapositiva se observa un video sin editar obtenido con el dispositivo. </a:t>
            </a:r>
          </a:p>
          <a:p>
            <a:r>
              <a:rPr lang="es-ES" dirty="0"/>
              <a:t>Se empieza a grabar con condiciones de luz nula</a:t>
            </a:r>
          </a:p>
          <a:p>
            <a:r>
              <a:rPr lang="es-ES" dirty="0"/>
              <a:t>Luego se encienden los LEDS blancos durante 0.2 segundos y se apagan.</a:t>
            </a:r>
          </a:p>
          <a:p>
            <a:r>
              <a:rPr lang="es-ES" dirty="0"/>
              <a:t>En el video se aprecia el reflejo pupilar fotomotor.</a:t>
            </a:r>
          </a:p>
          <a:p>
            <a:r>
              <a:rPr lang="es-ES" dirty="0"/>
              <a:t>Al finalizar se aprecia una redilatación de la pupila</a:t>
            </a:r>
            <a:endParaRPr lang="es-AR" dirty="0"/>
          </a:p>
        </p:txBody>
      </p:sp>
      <p:sp>
        <p:nvSpPr>
          <p:cNvPr id="4" name="Marcador de número de diapositiva 3"/>
          <p:cNvSpPr>
            <a:spLocks noGrp="1"/>
          </p:cNvSpPr>
          <p:nvPr>
            <p:ph type="sldNum" sz="quarter" idx="5"/>
          </p:nvPr>
        </p:nvSpPr>
        <p:spPr/>
        <p:txBody>
          <a:bodyPr/>
          <a:lstStyle/>
          <a:p>
            <a:fld id="{671A8C64-5419-4F24-8D1F-23D62B9C6D91}" type="slidenum">
              <a:rPr lang="es-ES" smtClean="0"/>
              <a:t>18</a:t>
            </a:fld>
            <a:endParaRPr lang="es-ES"/>
          </a:p>
        </p:txBody>
      </p:sp>
    </p:spTree>
    <p:extLst>
      <p:ext uri="{BB962C8B-B14F-4D97-AF65-F5344CB8AC3E}">
        <p14:creationId xmlns:p14="http://schemas.microsoft.com/office/powerpoint/2010/main" val="323041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Referido al software se utilizaron los siguientes módulos de Python:</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Numpy</a:t>
            </a:r>
            <a:r>
              <a:rPr lang="es-ES" dirty="0"/>
              <a:t> y Pandas para el manejo de estructuras de datos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GPIZero</a:t>
            </a:r>
            <a:r>
              <a:rPr lang="es-ES" dirty="0"/>
              <a:t> y Time para la coordinación de los estímulos lumínicos.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PiCamera</a:t>
            </a:r>
            <a:r>
              <a:rPr lang="es-ES" dirty="0"/>
              <a:t> en el control de la cámara.</a:t>
            </a:r>
          </a:p>
          <a:p>
            <a:r>
              <a:rPr lang="es-ES" dirty="0" err="1"/>
              <a:t>OpenCV</a:t>
            </a:r>
            <a:r>
              <a:rPr lang="es-ES" dirty="0"/>
              <a:t> para el procesamiento de imágenes.</a:t>
            </a:r>
          </a:p>
          <a:p>
            <a:r>
              <a:rPr lang="es-ES" dirty="0" err="1"/>
              <a:t>Matplotlib</a:t>
            </a:r>
            <a:r>
              <a:rPr lang="es-ES" dirty="0"/>
              <a:t> para la realización de gráficos.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WxPython</a:t>
            </a:r>
            <a:r>
              <a:rPr lang="es-ES" dirty="0"/>
              <a:t> para la interfaz gráfica.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el módulo especializado en inteligencia artificial </a:t>
            </a:r>
            <a:r>
              <a:rPr lang="es-ES" dirty="0" err="1"/>
              <a:t>Scikit-learn</a:t>
            </a:r>
            <a:endParaRPr lang="es-ES" dirty="0"/>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19</a:t>
            </a:fld>
            <a:endParaRPr lang="es-ES"/>
          </a:p>
        </p:txBody>
      </p:sp>
    </p:spTree>
    <p:extLst>
      <p:ext uri="{BB962C8B-B14F-4D97-AF65-F5344CB8AC3E}">
        <p14:creationId xmlns:p14="http://schemas.microsoft.com/office/powerpoint/2010/main" val="401560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Con respecto a las motivaciones según un relevamiento de la Asociación Civil Luchemos Por la Vida en 2019 se produjeron … </a:t>
            </a:r>
            <a:r>
              <a:rPr lang="es-AR" dirty="0"/>
              <a:t>Lo que representa …</a:t>
            </a:r>
          </a:p>
          <a:p>
            <a:pPr marL="628650" lvl="1" indent="-171450">
              <a:buFont typeface="Arial" panose="020B0604020202020204" pitchFamily="34" charset="0"/>
              <a:buChar char="•"/>
            </a:pPr>
            <a:r>
              <a:rPr lang="es-AR" dirty="0"/>
              <a:t>La 1º causa de muerte entre personas menores de 35 años y …</a:t>
            </a:r>
          </a:p>
          <a:p>
            <a:pPr marL="628650" lvl="1" indent="-171450">
              <a:buFont typeface="Arial" panose="020B0604020202020204" pitchFamily="34" charset="0"/>
              <a:buChar char="•"/>
            </a:pPr>
            <a:r>
              <a:rPr lang="es-AR" dirty="0"/>
              <a:t>La 3º en el total de la población.</a:t>
            </a:r>
          </a:p>
          <a:p>
            <a:pPr marL="0" indent="0">
              <a:buFont typeface="Arial" panose="020B0604020202020204" pitchFamily="34" charset="0"/>
              <a:buNone/>
            </a:pPr>
            <a:r>
              <a:rPr lang="es-AR" sz="1800" kern="50" dirty="0">
                <a:effectLst/>
                <a:latin typeface="Arial" panose="020B0604020202020204" pitchFamily="34" charset="0"/>
                <a:ea typeface="Arial" panose="020B0604020202020204" pitchFamily="34" charset="0"/>
              </a:rPr>
              <a:t>Si analizamos los orígenes un estudio del Observatorio Nacional Vial arrojó que … el 89,5% se debe a una actitud negligente o impericia y que …. el 28% de los conductores que sufrieron algún siniestro vial declararon haber consumido alguna sustancia psicoactiva seis horas antes de producido el hecho.</a:t>
            </a:r>
          </a:p>
          <a:p>
            <a:pPr marL="0" indent="0">
              <a:buFont typeface="Arial" panose="020B0604020202020204" pitchFamily="34" charset="0"/>
              <a:buNone/>
            </a:pPr>
            <a:endParaRPr lang="es-AR" sz="1800" kern="50" dirty="0">
              <a:effectLst/>
              <a:latin typeface="Arial" panose="020B0604020202020204" pitchFamily="34" charset="0"/>
              <a:ea typeface="Arial" panose="020B0604020202020204" pitchFamily="34" charset="0"/>
            </a:endParaRPr>
          </a:p>
          <a:p>
            <a:pPr marL="0" indent="0" algn="l">
              <a:buFont typeface="Arial" panose="020B0604020202020204" pitchFamily="34" charset="0"/>
              <a:buNone/>
            </a:pPr>
            <a:r>
              <a:rPr lang="es-ES" sz="1800" b="0" i="0" u="none" strike="noStrike" baseline="0" dirty="0">
                <a:latin typeface="LMRoman10-Regular"/>
              </a:rPr>
              <a:t>Una forma de disuadir el consumo de sustancias a la hora de conducir es mediante los controles de tránsito.</a:t>
            </a:r>
          </a:p>
          <a:p>
            <a:pPr marL="0" indent="0" algn="l">
              <a:buFont typeface="Arial" panose="020B0604020202020204" pitchFamily="34" charset="0"/>
              <a:buNone/>
            </a:pPr>
            <a:r>
              <a:rPr lang="es-ES" sz="1800" b="0" i="0" u="none" strike="noStrike" baseline="0" dirty="0">
                <a:latin typeface="LMRoman10-Regular"/>
              </a:rPr>
              <a:t>En la actualidad se realizan test de </a:t>
            </a:r>
            <a:r>
              <a:rPr lang="es-ES" sz="1800" b="0" i="0" u="none" strike="noStrike" baseline="0" dirty="0" err="1">
                <a:latin typeface="LMRoman10-Regular"/>
              </a:rPr>
              <a:t>narcolemia</a:t>
            </a:r>
            <a:r>
              <a:rPr lang="es-ES" sz="1800" b="0" i="0" u="none" strike="noStrike" baseline="0" dirty="0">
                <a:latin typeface="LMRoman10-Regular"/>
              </a:rPr>
              <a:t> a los conductores, </a:t>
            </a:r>
            <a:r>
              <a:rPr lang="es-AR" sz="1800" b="0" i="0" u="none" strike="noStrike" baseline="0" dirty="0">
                <a:latin typeface="LMRoman10-Regular"/>
              </a:rPr>
              <a:t>mediante dispositivos indicadores de consumo, principalmente alcohol, pero también de cannabis, cocaína, </a:t>
            </a:r>
            <a:r>
              <a:rPr lang="es-ES" sz="1800" b="0" i="0" u="none" strike="noStrike" baseline="0" dirty="0">
                <a:latin typeface="LMRoman10-Regular"/>
              </a:rPr>
              <a:t>opiáceos y benzodiacepinas. </a:t>
            </a:r>
            <a:endParaRPr lang="es-AR" sz="1800" kern="50" dirty="0">
              <a:effectLst/>
              <a:latin typeface="Arial" panose="020B0604020202020204" pitchFamily="34" charset="0"/>
              <a:ea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71A8C64-5419-4F24-8D1F-23D62B9C6D91}" type="slidenum">
              <a:rPr lang="es-ES" smtClean="0"/>
              <a:t>2</a:t>
            </a:fld>
            <a:endParaRPr lang="es-ES"/>
          </a:p>
        </p:txBody>
      </p:sp>
    </p:spTree>
    <p:extLst>
      <p:ext uri="{BB962C8B-B14F-4D97-AF65-F5344CB8AC3E}">
        <p14:creationId xmlns:p14="http://schemas.microsoft.com/office/powerpoint/2010/main" val="2660714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software inicia con la ventana principal, la cual posee los mensajes de </a:t>
            </a:r>
          </a:p>
          <a:p>
            <a:r>
              <a:rPr lang="es-ES" dirty="0"/>
              <a:t>colocar el dispositivo a la persona</a:t>
            </a:r>
          </a:p>
          <a:p>
            <a:r>
              <a:rPr lang="es-ES" dirty="0"/>
              <a:t>Posicionar</a:t>
            </a:r>
          </a:p>
          <a:p>
            <a:r>
              <a:rPr lang="es-ES" dirty="0"/>
              <a:t>Y luego realizar el test.</a:t>
            </a:r>
          </a:p>
          <a:p>
            <a:r>
              <a:rPr lang="es-ES" dirty="0"/>
              <a:t>Además posee 2 botones, Posicionar y Nuevo Test. </a:t>
            </a:r>
          </a:p>
        </p:txBody>
      </p:sp>
      <p:sp>
        <p:nvSpPr>
          <p:cNvPr id="4" name="Slide Number Placeholder 3"/>
          <p:cNvSpPr>
            <a:spLocks noGrp="1"/>
          </p:cNvSpPr>
          <p:nvPr>
            <p:ph type="sldNum" sz="quarter" idx="5"/>
          </p:nvPr>
        </p:nvSpPr>
        <p:spPr/>
        <p:txBody>
          <a:bodyPr/>
          <a:lstStyle/>
          <a:p>
            <a:fld id="{671A8C64-5419-4F24-8D1F-23D62B9C6D91}" type="slidenum">
              <a:rPr lang="es-ES" smtClean="0"/>
              <a:t>20</a:t>
            </a:fld>
            <a:endParaRPr lang="es-ES"/>
          </a:p>
        </p:txBody>
      </p:sp>
    </p:spTree>
    <p:extLst>
      <p:ext uri="{BB962C8B-B14F-4D97-AF65-F5344CB8AC3E}">
        <p14:creationId xmlns:p14="http://schemas.microsoft.com/office/powerpoint/2010/main" val="1370018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seleccionado “Posicionar” el diagrama de flujo es el siguiente:</a:t>
            </a:r>
          </a:p>
          <a:p>
            <a:r>
              <a:rPr lang="es-ES" dirty="0"/>
              <a:t>Se inicializan y configuran variables y cámara</a:t>
            </a:r>
          </a:p>
          <a:p>
            <a:r>
              <a:rPr lang="es-ES" dirty="0"/>
              <a:t>Se captura la transmisión </a:t>
            </a:r>
          </a:p>
          <a:p>
            <a:r>
              <a:rPr lang="es-ES" dirty="0"/>
              <a:t>Se realiza un procesamiento de imágenes el cual consiste en hacer un recorte de la región de interés donde se ubica el ojo y se dibuja un punto negro en el centro del área más iluminada.</a:t>
            </a:r>
          </a:p>
          <a:p>
            <a:r>
              <a:rPr lang="es-ES" dirty="0"/>
              <a:t>Por último se muestra por pantalla una transmisión de 10 segundos y se vuelve a la ventana principal…</a:t>
            </a:r>
          </a:p>
          <a:p>
            <a:r>
              <a:rPr lang="es-ES" dirty="0"/>
              <a:t>En esta imagen se aprecia un mal posicionamiento y uno correcto.</a:t>
            </a:r>
          </a:p>
          <a:p>
            <a:r>
              <a:rPr lang="es-ES" dirty="0"/>
              <a:t>Una vez posicionado el paciente se procede con el nuevo test…</a:t>
            </a:r>
          </a:p>
        </p:txBody>
      </p:sp>
      <p:sp>
        <p:nvSpPr>
          <p:cNvPr id="4" name="Slide Number Placeholder 3"/>
          <p:cNvSpPr>
            <a:spLocks noGrp="1"/>
          </p:cNvSpPr>
          <p:nvPr>
            <p:ph type="sldNum" sz="quarter" idx="5"/>
          </p:nvPr>
        </p:nvSpPr>
        <p:spPr/>
        <p:txBody>
          <a:bodyPr/>
          <a:lstStyle/>
          <a:p>
            <a:fld id="{671A8C64-5419-4F24-8D1F-23D62B9C6D91}" type="slidenum">
              <a:rPr lang="es-ES" smtClean="0"/>
              <a:t>21</a:t>
            </a:fld>
            <a:endParaRPr lang="es-ES"/>
          </a:p>
        </p:txBody>
      </p:sp>
    </p:spTree>
    <p:extLst>
      <p:ext uri="{BB962C8B-B14F-4D97-AF65-F5344CB8AC3E}">
        <p14:creationId xmlns:p14="http://schemas.microsoft.com/office/powerpoint/2010/main" val="1753018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diagrama de flujo es el siguiente:</a:t>
            </a:r>
          </a:p>
          <a:p>
            <a:r>
              <a:rPr lang="es-ES" dirty="0"/>
              <a:t>Al igual que en el botón posicionar se inicializan </a:t>
            </a:r>
            <a:r>
              <a:rPr lang="es-ES" dirty="0" err="1"/>
              <a:t>vaiables</a:t>
            </a:r>
            <a:r>
              <a:rPr lang="es-ES" dirty="0"/>
              <a:t> y configura la cámara.</a:t>
            </a:r>
          </a:p>
          <a:p>
            <a:r>
              <a:rPr lang="es-ES" dirty="0"/>
              <a:t>Se captura el video </a:t>
            </a:r>
          </a:p>
          <a:p>
            <a:r>
              <a:rPr lang="es-ES" dirty="0"/>
              <a:t>Y se Visualiza por pantalla</a:t>
            </a:r>
          </a:p>
          <a:p>
            <a:r>
              <a:rPr lang="es-ES" dirty="0"/>
              <a:t>Luego se realiza el procesamiento de imágenes, </a:t>
            </a:r>
          </a:p>
          <a:p>
            <a:r>
              <a:rPr lang="es-ES" dirty="0"/>
              <a:t>Se extraen los parámetros con los que se trabajan.</a:t>
            </a:r>
          </a:p>
          <a:p>
            <a:r>
              <a:rPr lang="es-ES" dirty="0"/>
              <a:t>Se realizan el filtrado. </a:t>
            </a:r>
          </a:p>
          <a:p>
            <a:r>
              <a:rPr lang="es-ES" dirty="0"/>
              <a:t>Se extraen los parámetros. </a:t>
            </a:r>
          </a:p>
          <a:p>
            <a:r>
              <a:rPr lang="es-ES" dirty="0"/>
              <a:t>Se realiza el proceso de detección de drogas en el sujeto</a:t>
            </a:r>
          </a:p>
          <a:p>
            <a:r>
              <a:rPr lang="es-ES" dirty="0"/>
              <a:t>Por ultimo se obtienen los resultados y se muestran por pantalla</a:t>
            </a:r>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22</a:t>
            </a:fld>
            <a:endParaRPr lang="es-ES"/>
          </a:p>
        </p:txBody>
      </p:sp>
    </p:spTree>
    <p:extLst>
      <p:ext uri="{BB962C8B-B14F-4D97-AF65-F5344CB8AC3E}">
        <p14:creationId xmlns:p14="http://schemas.microsoft.com/office/powerpoint/2010/main" val="3532227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diagrama de flujo de esta etapa es el siguiente: </a:t>
            </a:r>
          </a:p>
          <a:p>
            <a:endParaRPr lang="es-ES" dirty="0"/>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23</a:t>
            </a:fld>
            <a:endParaRPr lang="es-ES"/>
          </a:p>
        </p:txBody>
      </p:sp>
    </p:spTree>
    <p:extLst>
      <p:ext uri="{BB962C8B-B14F-4D97-AF65-F5344CB8AC3E}">
        <p14:creationId xmlns:p14="http://schemas.microsoft.com/office/powerpoint/2010/main" val="285580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realiza un recorte del área de interés donde se encuentra la pupila.</a:t>
            </a:r>
          </a:p>
          <a:p>
            <a:r>
              <a:rPr lang="es-ES" dirty="0"/>
              <a:t>Se pasa a escala de grises</a:t>
            </a:r>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24</a:t>
            </a:fld>
            <a:endParaRPr lang="es-ES"/>
          </a:p>
        </p:txBody>
      </p:sp>
    </p:spTree>
    <p:extLst>
      <p:ext uri="{BB962C8B-B14F-4D97-AF65-F5344CB8AC3E}">
        <p14:creationId xmlns:p14="http://schemas.microsoft.com/office/powerpoint/2010/main" val="26970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le realiza una umbralización donde se llevan a 0 los pixeles que posean un valor de gris superior a 120.</a:t>
            </a:r>
          </a:p>
          <a:p>
            <a:pPr algn="l"/>
            <a:r>
              <a:rPr lang="es-ES" sz="1200" b="0" i="0" u="none" strike="noStrike" baseline="0" dirty="0">
                <a:latin typeface="LMRoman10-Regular"/>
              </a:rPr>
              <a:t>Como se observa en la Imagen se detectan los reflejos de los </a:t>
            </a:r>
            <a:r>
              <a:rPr lang="es-ES" sz="1200" b="0" i="0" u="none" strike="noStrike" baseline="0" dirty="0" err="1">
                <a:latin typeface="LMRoman10-Regular"/>
              </a:rPr>
              <a:t>L.E.D.s</a:t>
            </a:r>
            <a:r>
              <a:rPr lang="es-ES" sz="1200" b="0" i="0" u="none" strike="noStrike" baseline="0" dirty="0">
                <a:latin typeface="LMRoman10-Regular"/>
              </a:rPr>
              <a:t> infrarrojos en la pupila los cuales han sido </a:t>
            </a:r>
            <a:r>
              <a:rPr lang="es-ES" sz="1200" b="0" i="0" u="none" strike="noStrike" baseline="0" dirty="0" err="1">
                <a:latin typeface="LMRoman10-Regular"/>
              </a:rPr>
              <a:t>umbralizados</a:t>
            </a:r>
            <a:r>
              <a:rPr lang="es-ES" sz="1200" b="0" i="0" u="none" strike="noStrike" baseline="0" dirty="0">
                <a:latin typeface="LMRoman10-Regular"/>
              </a:rPr>
              <a:t>. </a:t>
            </a:r>
            <a:r>
              <a:rPr lang="es-ES" sz="1000" b="0" i="0" u="none" strike="noStrike" baseline="0" dirty="0">
                <a:latin typeface="LMRoman10-Regular"/>
              </a:rPr>
              <a:t>Para eliminar de la imagen estos círculos se procede a utilizar ”</a:t>
            </a:r>
            <a:r>
              <a:rPr lang="es-ES" sz="1000" b="0" i="1" u="none" strike="noStrike" baseline="0" dirty="0">
                <a:latin typeface="LMRoman10-Italic"/>
              </a:rPr>
              <a:t>operaciones morfológicas</a:t>
            </a:r>
            <a:r>
              <a:rPr lang="es-ES" sz="1000" b="0" i="0" u="none" strike="noStrike" baseline="0" dirty="0">
                <a:latin typeface="LMRoman10-Regular"/>
              </a:rPr>
              <a:t>”…</a:t>
            </a:r>
            <a:endParaRPr lang="es-ES" sz="1200" b="0" i="0" u="none" strike="noStrike" baseline="0" dirty="0">
              <a:latin typeface="LMRoman10-Regular"/>
            </a:endParaRPr>
          </a:p>
          <a:p>
            <a:pPr algn="l"/>
            <a:r>
              <a:rPr lang="es-ES" sz="1200" b="0" i="0" u="none" strike="noStrike" baseline="0" dirty="0">
                <a:latin typeface="LMRoman10-Regular"/>
              </a:rPr>
              <a:t>Precisamente se realizaron procesos de dilatación seguidos de erosiones lo que genera un cierre, eliminando de la pupila los reflejos.</a:t>
            </a:r>
          </a:p>
        </p:txBody>
      </p:sp>
      <p:sp>
        <p:nvSpPr>
          <p:cNvPr id="4" name="Slide Number Placeholder 3"/>
          <p:cNvSpPr>
            <a:spLocks noGrp="1"/>
          </p:cNvSpPr>
          <p:nvPr>
            <p:ph type="sldNum" sz="quarter" idx="5"/>
          </p:nvPr>
        </p:nvSpPr>
        <p:spPr/>
        <p:txBody>
          <a:bodyPr/>
          <a:lstStyle/>
          <a:p>
            <a:fld id="{671A8C64-5419-4F24-8D1F-23D62B9C6D91}" type="slidenum">
              <a:rPr lang="es-ES" smtClean="0"/>
              <a:t>25</a:t>
            </a:fld>
            <a:endParaRPr lang="es-ES"/>
          </a:p>
        </p:txBody>
      </p:sp>
    </p:spTree>
    <p:extLst>
      <p:ext uri="{BB962C8B-B14F-4D97-AF65-F5344CB8AC3E}">
        <p14:creationId xmlns:p14="http://schemas.microsoft.com/office/powerpoint/2010/main" val="207411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200" b="0" i="0" u="none" strike="noStrike" baseline="0" dirty="0">
                <a:latin typeface="LMRoman10-Regular"/>
              </a:rPr>
              <a:t>El método por el cual se segmenta la pupila, y se obtienen los parámetros, comienza por encontrar y dibujar contornos en la imagen ya procesada.</a:t>
            </a:r>
          </a:p>
          <a:p>
            <a:pPr algn="l"/>
            <a:r>
              <a:rPr lang="es-ES" sz="1200" b="0" i="0" u="none" strike="noStrike" baseline="0" dirty="0">
                <a:latin typeface="LMRoman10-Regular"/>
              </a:rPr>
              <a:t>Luego se calcula la envolvente convexa de los contornos, es decir un polígono que contenga todos los puntos del contorno, y después se calcula el área de dicho polígono.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baseline="0" dirty="0">
                <a:latin typeface="LMRoman10-Regular"/>
              </a:rPr>
              <a:t>A continuación se filtra dicha área por extensión, tamaño y circularidad. Por último se dibuja la Elipse encontrada y su centro….</a:t>
            </a:r>
          </a:p>
          <a:p>
            <a:pPr algn="l"/>
            <a:r>
              <a:rPr lang="es-ES" sz="1200" b="0" i="0" u="none" strike="noStrike" baseline="0" dirty="0">
                <a:latin typeface="LMRoman10-Regular"/>
              </a:rPr>
              <a:t>La Extensión se define como: . Los contornos que posean una relación mayor a 0,80 se descartan </a:t>
            </a:r>
          </a:p>
          <a:p>
            <a:pPr algn="l"/>
            <a:r>
              <a:rPr lang="es-ES" sz="1200" b="0" i="0" u="none" strike="noStrike" baseline="0" dirty="0">
                <a:latin typeface="LMRoman10-Regular"/>
              </a:rPr>
              <a:t>Tamaño del área que no se asemeje a una pupila </a:t>
            </a:r>
          </a:p>
          <a:p>
            <a:pPr algn="l"/>
            <a:r>
              <a:rPr lang="es-ES" sz="1200" b="0" i="0" u="none" strike="noStrike" baseline="0" dirty="0">
                <a:latin typeface="LMRoman10-Regular"/>
              </a:rPr>
              <a:t>Y por último circularidad que se define como: .</a:t>
            </a:r>
            <a:r>
              <a:rPr lang="es-ES" sz="1800" b="0" i="0" u="none" strike="noStrike" baseline="0" dirty="0">
                <a:latin typeface="LMRoman10-Regular"/>
              </a:rPr>
              <a:t>Al no tratarse la pupila de un círculo perfecto no se puede trabajar con una circularidad de 1, es por eso que se trabajan con contornos que posean una circularidad entre 1 y 1.4 descartando </a:t>
            </a:r>
            <a:r>
              <a:rPr lang="es-AR" sz="1800" b="0" i="0" u="none" strike="noStrike" baseline="0" dirty="0">
                <a:latin typeface="LMRoman10-Regular"/>
              </a:rPr>
              <a:t>el resto.</a:t>
            </a:r>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26</a:t>
            </a:fld>
            <a:endParaRPr lang="es-ES"/>
          </a:p>
        </p:txBody>
      </p:sp>
    </p:spTree>
    <p:extLst>
      <p:ext uri="{BB962C8B-B14F-4D97-AF65-F5344CB8AC3E}">
        <p14:creationId xmlns:p14="http://schemas.microsoft.com/office/powerpoint/2010/main" val="337089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Luego de tener el área de la pupila en cada </a:t>
            </a:r>
            <a:r>
              <a:rPr lang="es-ES" dirty="0" err="1"/>
              <a:t>frame</a:t>
            </a:r>
            <a:r>
              <a:rPr lang="es-ES" dirty="0"/>
              <a:t> del vídeo se debe seleccionar el cuadro donde comienza la contracción pupilar y donde termina, con sus respectivos valores de tiempo y área.</a:t>
            </a:r>
          </a:p>
          <a:p>
            <a:r>
              <a:rPr lang="es-ES" dirty="0"/>
              <a:t>Para ello se decidió aplicar un filtro de mediana, con una ventana de 5 valores. También se calculó las derivadas y los resultados se grafican a continuación. </a:t>
            </a:r>
          </a:p>
          <a:p>
            <a:r>
              <a:rPr lang="es-ES" dirty="0"/>
              <a:t>Se observa el área de la pupila en función del tiempo. El área no posee unidades si no valores figurativos. Se aprecia como cuando se encienden los </a:t>
            </a:r>
            <a:r>
              <a:rPr lang="es-ES" dirty="0" err="1"/>
              <a:t>LEDs</a:t>
            </a:r>
            <a:r>
              <a:rPr lang="es-ES" dirty="0"/>
              <a:t> el área comienza a disminuir hasta llegar a su punto máximo.</a:t>
            </a:r>
          </a:p>
          <a:p>
            <a:r>
              <a:rPr lang="es-ES" dirty="0"/>
              <a:t>Como el cambio en las derivadas es más abrupto se </a:t>
            </a:r>
            <a:r>
              <a:rPr lang="es-ES" dirty="0" err="1"/>
              <a:t>decidio</a:t>
            </a:r>
            <a:r>
              <a:rPr lang="es-ES" dirty="0"/>
              <a:t> utilizar las derivadas para la selección el </a:t>
            </a:r>
            <a:r>
              <a:rPr lang="es-ES" dirty="0" err="1"/>
              <a:t>frame</a:t>
            </a:r>
            <a:r>
              <a:rPr lang="es-ES" dirty="0"/>
              <a:t> inicial mientras que para el </a:t>
            </a:r>
            <a:r>
              <a:rPr lang="es-ES" dirty="0" err="1"/>
              <a:t>frame</a:t>
            </a:r>
            <a:r>
              <a:rPr lang="es-ES" dirty="0"/>
              <a:t> final se </a:t>
            </a:r>
            <a:r>
              <a:rPr lang="es-ES" dirty="0" err="1"/>
              <a:t>decidio</a:t>
            </a:r>
            <a:r>
              <a:rPr lang="es-ES" dirty="0"/>
              <a:t> tomar la los valores de áreas sin derivar.</a:t>
            </a:r>
          </a:p>
        </p:txBody>
      </p:sp>
      <p:sp>
        <p:nvSpPr>
          <p:cNvPr id="4" name="Slide Number Placeholder 3"/>
          <p:cNvSpPr>
            <a:spLocks noGrp="1"/>
          </p:cNvSpPr>
          <p:nvPr>
            <p:ph type="sldNum" sz="quarter" idx="5"/>
          </p:nvPr>
        </p:nvSpPr>
        <p:spPr/>
        <p:txBody>
          <a:bodyPr/>
          <a:lstStyle/>
          <a:p>
            <a:fld id="{671A8C64-5419-4F24-8D1F-23D62B9C6D91}" type="slidenum">
              <a:rPr lang="es-ES" smtClean="0"/>
              <a:t>27</a:t>
            </a:fld>
            <a:endParaRPr lang="es-ES"/>
          </a:p>
        </p:txBody>
      </p:sp>
    </p:spTree>
    <p:extLst>
      <p:ext uri="{BB962C8B-B14F-4D97-AF65-F5344CB8AC3E}">
        <p14:creationId xmlns:p14="http://schemas.microsoft.com/office/powerpoint/2010/main" val="4174536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obtenido el tiempo de reacción y la amplitud relativa se debe elegir un algoritmo que determine si estos parámetros corresponden con valores similares a personas que hayan consumido drogas o no.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ello se decidió utilizar el modelo </a:t>
            </a:r>
            <a:r>
              <a:rPr lang="es-ES" b="0" i="0" dirty="0">
                <a:solidFill>
                  <a:srgbClr val="4A555F"/>
                </a:solidFill>
                <a:effectLst/>
                <a:latin typeface="Helvetica" panose="020B0604020202020204" pitchFamily="34" charset="0"/>
              </a:rPr>
              <a:t>de  aprendizaje supervisado denominado árbol de decisión. </a:t>
            </a:r>
          </a:p>
          <a:p>
            <a:r>
              <a:rPr lang="es-ES" b="0" i="0" dirty="0">
                <a:solidFill>
                  <a:srgbClr val="4A555F"/>
                </a:solidFill>
                <a:effectLst/>
                <a:latin typeface="Helvetica" panose="020B0604020202020204" pitchFamily="34" charset="0"/>
              </a:rPr>
              <a:t>Para poder entrenar el modelo se midieron los parámetros de 10 personas que no hayan consumido drogas psicoactivas. Los resultados fueron los siguientes….</a:t>
            </a:r>
          </a:p>
          <a:p>
            <a:r>
              <a:rPr lang="es-ES" b="0" i="0" dirty="0">
                <a:solidFill>
                  <a:srgbClr val="4A555F"/>
                </a:solidFill>
                <a:effectLst/>
                <a:latin typeface="Helvetica" panose="020B0604020202020204" pitchFamily="34" charset="0"/>
              </a:rPr>
              <a:t>Luego se midieron los parámetros de 5 personas que hayan consumido marihuana en el transcurso de 30 minutos los resultados fueron los siguientes.</a:t>
            </a:r>
          </a:p>
        </p:txBody>
      </p:sp>
      <p:sp>
        <p:nvSpPr>
          <p:cNvPr id="4" name="Slide Number Placeholder 3"/>
          <p:cNvSpPr>
            <a:spLocks noGrp="1"/>
          </p:cNvSpPr>
          <p:nvPr>
            <p:ph type="sldNum" sz="quarter" idx="5"/>
          </p:nvPr>
        </p:nvSpPr>
        <p:spPr/>
        <p:txBody>
          <a:bodyPr/>
          <a:lstStyle/>
          <a:p>
            <a:fld id="{671A8C64-5419-4F24-8D1F-23D62B9C6D91}" type="slidenum">
              <a:rPr lang="es-ES" smtClean="0"/>
              <a:t>28</a:t>
            </a:fld>
            <a:endParaRPr lang="es-ES"/>
          </a:p>
        </p:txBody>
      </p:sp>
    </p:spTree>
    <p:extLst>
      <p:ext uri="{BB962C8B-B14F-4D97-AF65-F5344CB8AC3E}">
        <p14:creationId xmlns:p14="http://schemas.microsoft.com/office/powerpoint/2010/main" val="2932357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A555F"/>
                </a:solidFill>
                <a:effectLst/>
                <a:latin typeface="Helvetica" panose="020B0604020202020204" pitchFamily="34" charset="0"/>
              </a:rPr>
              <a:t>A continuación se observan los resultados de dicho entrenamiento. El modelo utiliza la representación del árbol para resolver el problema de clasificación en el que cada nodo corresponde a una etiqueta de los parámetros analizados</a:t>
            </a:r>
          </a:p>
        </p:txBody>
      </p:sp>
      <p:sp>
        <p:nvSpPr>
          <p:cNvPr id="4" name="Slide Number Placeholder 3"/>
          <p:cNvSpPr>
            <a:spLocks noGrp="1"/>
          </p:cNvSpPr>
          <p:nvPr>
            <p:ph type="sldNum" sz="quarter" idx="5"/>
          </p:nvPr>
        </p:nvSpPr>
        <p:spPr/>
        <p:txBody>
          <a:bodyPr/>
          <a:lstStyle/>
          <a:p>
            <a:fld id="{671A8C64-5419-4F24-8D1F-23D62B9C6D91}" type="slidenum">
              <a:rPr lang="es-ES" smtClean="0"/>
              <a:t>29</a:t>
            </a:fld>
            <a:endParaRPr lang="es-ES"/>
          </a:p>
        </p:txBody>
      </p:sp>
    </p:spTree>
    <p:extLst>
      <p:ext uri="{BB962C8B-B14F-4D97-AF65-F5344CB8AC3E}">
        <p14:creationId xmlns:p14="http://schemas.microsoft.com/office/powerpoint/2010/main" val="238410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s-ES" sz="1200" kern="50" dirty="0">
                <a:effectLst/>
                <a:latin typeface="Arial" panose="020B0604020202020204" pitchFamily="34" charset="0"/>
                <a:ea typeface="Arial" panose="020B0604020202020204" pitchFamily="34" charset="0"/>
              </a:rPr>
              <a:t>Estos dispositivos se basan en el análisis de…</a:t>
            </a:r>
            <a:endParaRPr lang="es-AR" sz="1200" kern="5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671A8C64-5419-4F24-8D1F-23D62B9C6D91}" type="slidenum">
              <a:rPr lang="es-ES" smtClean="0"/>
              <a:t>3</a:t>
            </a:fld>
            <a:endParaRPr lang="es-ES"/>
          </a:p>
        </p:txBody>
      </p:sp>
    </p:spTree>
    <p:extLst>
      <p:ext uri="{BB962C8B-B14F-4D97-AF65-F5344CB8AC3E}">
        <p14:creationId xmlns:p14="http://schemas.microsoft.com/office/powerpoint/2010/main" val="1258854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Luego de finalizar el procesamiento se muestran los resultados vía pantalla. Los cuales pueden ser los siguientes… </a:t>
            </a:r>
          </a:p>
          <a:p>
            <a:endParaRPr lang="es-ES" dirty="0"/>
          </a:p>
          <a:p>
            <a:r>
              <a:rPr lang="es-ES" dirty="0"/>
              <a:t>Sin resultados en caso de producirse un parpadeo, o error.</a:t>
            </a:r>
          </a:p>
          <a:p>
            <a:endParaRPr lang="es-ES" dirty="0"/>
          </a:p>
          <a:p>
            <a:r>
              <a:rPr lang="es-ES" dirty="0"/>
              <a:t>Resultado Negativo, además se muestran los valores de las variables y</a:t>
            </a:r>
          </a:p>
          <a:p>
            <a:endParaRPr lang="es-ES" dirty="0"/>
          </a:p>
          <a:p>
            <a:r>
              <a:rPr lang="es-ES" dirty="0"/>
              <a:t>Resultado Positivo.</a:t>
            </a:r>
          </a:p>
        </p:txBody>
      </p:sp>
      <p:sp>
        <p:nvSpPr>
          <p:cNvPr id="4" name="Slide Number Placeholder 3"/>
          <p:cNvSpPr>
            <a:spLocks noGrp="1"/>
          </p:cNvSpPr>
          <p:nvPr>
            <p:ph type="sldNum" sz="quarter" idx="5"/>
          </p:nvPr>
        </p:nvSpPr>
        <p:spPr/>
        <p:txBody>
          <a:bodyPr/>
          <a:lstStyle/>
          <a:p>
            <a:fld id="{671A8C64-5419-4F24-8D1F-23D62B9C6D91}" type="slidenum">
              <a:rPr lang="es-ES" smtClean="0"/>
              <a:t>30</a:t>
            </a:fld>
            <a:endParaRPr lang="es-ES"/>
          </a:p>
        </p:txBody>
      </p:sp>
    </p:spTree>
    <p:extLst>
      <p:ext uri="{BB962C8B-B14F-4D97-AF65-F5344CB8AC3E}">
        <p14:creationId xmlns:p14="http://schemas.microsoft.com/office/powerpoint/2010/main" val="963173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mencione anteriormente se le realizaron pruebas a 5 sujetos antes y después del consumo de THC. Con un periodo de </a:t>
            </a:r>
            <a:r>
              <a:rPr lang="es-ES" dirty="0" err="1"/>
              <a:t>abstinecia</a:t>
            </a:r>
            <a:r>
              <a:rPr lang="es-ES" dirty="0"/>
              <a:t> mínimo de 24 </a:t>
            </a:r>
            <a:r>
              <a:rPr lang="es-ES" dirty="0" err="1"/>
              <a:t>hs</a:t>
            </a:r>
            <a:r>
              <a:rPr lang="es-ES" dirty="0"/>
              <a:t>. Con respecto a la variable tiempo de respuesta se obtuvieron los siguientes resultados… </a:t>
            </a:r>
          </a:p>
          <a:p>
            <a:endParaRPr lang="es-ES" dirty="0"/>
          </a:p>
          <a:p>
            <a:r>
              <a:rPr lang="es-ES" dirty="0"/>
              <a:t>Se observa una tendencia a la disminución del tiempo excepto en el sujeto 14. </a:t>
            </a:r>
          </a:p>
          <a:p>
            <a:endParaRPr lang="es-ES" dirty="0"/>
          </a:p>
          <a:p>
            <a:r>
              <a:rPr lang="es-ES" dirty="0"/>
              <a:t>Con respecto a la amplitud relativa se produjo una disminución </a:t>
            </a:r>
            <a:r>
              <a:rPr lang="es-ES" dirty="0" err="1"/>
              <a:t>exepto</a:t>
            </a:r>
            <a:r>
              <a:rPr lang="es-ES" dirty="0"/>
              <a:t> en el sujeto de prueba 11 donde se produjo un leve aumento.</a:t>
            </a:r>
          </a:p>
          <a:p>
            <a:endParaRPr lang="es-ES" dirty="0"/>
          </a:p>
          <a:p>
            <a:r>
              <a:rPr lang="es-ES" dirty="0"/>
              <a:t>Las tendencias son las mismas a las obtenidas por los estudios previos.</a:t>
            </a:r>
          </a:p>
          <a:p>
            <a:endParaRPr lang="es-ES" dirty="0"/>
          </a:p>
          <a:p>
            <a:r>
              <a:rPr lang="es-ES" dirty="0"/>
              <a:t>Si observamos la amplitud relativa en función del tiempo los resultados fueron los siguientes. En azul están las pruebas antes del consumo y en rojo después. </a:t>
            </a:r>
          </a:p>
        </p:txBody>
      </p:sp>
      <p:sp>
        <p:nvSpPr>
          <p:cNvPr id="4" name="Slide Number Placeholder 3"/>
          <p:cNvSpPr>
            <a:spLocks noGrp="1"/>
          </p:cNvSpPr>
          <p:nvPr>
            <p:ph type="sldNum" sz="quarter" idx="5"/>
          </p:nvPr>
        </p:nvSpPr>
        <p:spPr/>
        <p:txBody>
          <a:bodyPr/>
          <a:lstStyle/>
          <a:p>
            <a:fld id="{671A8C64-5419-4F24-8D1F-23D62B9C6D91}" type="slidenum">
              <a:rPr lang="es-ES" smtClean="0"/>
              <a:t>31</a:t>
            </a:fld>
            <a:endParaRPr lang="es-ES"/>
          </a:p>
        </p:txBody>
      </p:sp>
    </p:spTree>
    <p:extLst>
      <p:ext uri="{BB962C8B-B14F-4D97-AF65-F5344CB8AC3E}">
        <p14:creationId xmlns:p14="http://schemas.microsoft.com/office/powerpoint/2010/main" val="3413865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 respecto al alcohol se realizaron pruebas en 5 personas, antes y luego de transcurrido 60 minutos de un consumo constante de alcohol.</a:t>
            </a:r>
          </a:p>
          <a:p>
            <a:r>
              <a:rPr lang="es-ES" dirty="0"/>
              <a:t>Con respecto al tiempo respuesta no se observa una tendencia clara, debido a que los sujetos 16, 18 y 20 se produce una leve disminución pero en el resto se produce un aumento.</a:t>
            </a:r>
          </a:p>
          <a:p>
            <a:r>
              <a:rPr lang="es-ES" dirty="0"/>
              <a:t>Con respecto a la amplitud relativa en cambio, se aprecia una disminución en todos los sujetos siendo más abrupta en el 16 y 20.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observamos la amplitud relativa en función del tiempo los resultados fueron los siguientes. En azul están las pruebas antes del consumo y en rojo después.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resultados el dispositivo se contrastaron con un alcoholímetro y los resultados fueron los siguientes….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32</a:t>
            </a:fld>
            <a:endParaRPr lang="es-ES"/>
          </a:p>
        </p:txBody>
      </p:sp>
    </p:spTree>
    <p:extLst>
      <p:ext uri="{BB962C8B-B14F-4D97-AF65-F5344CB8AC3E}">
        <p14:creationId xmlns:p14="http://schemas.microsoft.com/office/powerpoint/2010/main" val="956036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LMRoman10-Regular"/>
              </a:rPr>
              <a:t>Se obtienen cuatro resultados idénticos entre el alcoholímetro y el Dispositivo, de los restantes se tienen cuatro falsos positivos y dos falsos negativos.</a:t>
            </a:r>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33</a:t>
            </a:fld>
            <a:endParaRPr lang="es-ES"/>
          </a:p>
        </p:txBody>
      </p:sp>
    </p:spTree>
    <p:extLst>
      <p:ext uri="{BB962C8B-B14F-4D97-AF65-F5344CB8AC3E}">
        <p14:creationId xmlns:p14="http://schemas.microsoft.com/office/powerpoint/2010/main" val="409077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 respecto al hardware se logro cumplir con el objetivo principal pero se tiene que rever el módulo energético debido a que le proporciona mucho peso al dispositivo, con respecto a la pantalla cumple con su función no otorga gran sensibilidad y se producen perdidas de cuadros en la visualización.</a:t>
            </a:r>
          </a:p>
          <a:p>
            <a:endParaRPr lang="es-ES" dirty="0"/>
          </a:p>
          <a:p>
            <a:r>
              <a:rPr lang="es-ES" dirty="0"/>
              <a:t>Los algoritmos utilizados funcionan de manera óptima siempre y cuando el sujeto se encuentre bien posicionado.</a:t>
            </a:r>
          </a:p>
          <a:p>
            <a:endParaRPr lang="es-ES" dirty="0"/>
          </a:p>
          <a:p>
            <a:r>
              <a:rPr lang="es-ES" dirty="0"/>
              <a:t>Los parámetros </a:t>
            </a:r>
            <a:r>
              <a:rPr lang="es-ES" dirty="0" err="1"/>
              <a:t>sensados</a:t>
            </a:r>
            <a:r>
              <a:rPr lang="es-ES" dirty="0"/>
              <a:t> pudieron extraerse correctamente  pero si bien se tienen las mismas tendencias que en los estudios previos no son comparables en sus valores debido a que no se tiene toda la información de las variables seteados por el </a:t>
            </a:r>
            <a:r>
              <a:rPr lang="es-ES" dirty="0" err="1"/>
              <a:t>pupilógrafo</a:t>
            </a:r>
            <a:r>
              <a:rPr lang="es-ES" dirty="0"/>
              <a:t> utilizado</a:t>
            </a:r>
          </a:p>
          <a:p>
            <a:endParaRPr lang="es-ES" dirty="0"/>
          </a:p>
          <a:p>
            <a:r>
              <a:rPr lang="es-ES" dirty="0"/>
              <a:t>El modelo utilizado cumple con su propósito pero al entrenarse con tan pocas muestras, 10 sin drogas y 5 con THC a la hora de testearlo con otras personas entrega falsos resultados</a:t>
            </a:r>
          </a:p>
          <a:p>
            <a:endParaRPr lang="es-ES" dirty="0"/>
          </a:p>
          <a:p>
            <a:r>
              <a:rPr lang="es-ES" dirty="0"/>
              <a:t>Con respecto a los resultados en personas con THC ambos parámetros resultan buenos indicadores de consumo.</a:t>
            </a:r>
          </a:p>
          <a:p>
            <a:endParaRPr lang="es-ES" dirty="0"/>
          </a:p>
          <a:p>
            <a:r>
              <a:rPr lang="es-ES" dirty="0"/>
              <a:t>Con respecto a los resultados en personas con Alcohol en el tiempo de respuesta no se aprecian grandes cambios , no así con la amplitud relativa que resulta un excelente indicador. La diferencia entre el comportamiento de ambos parámetros las dos drogas habilita la posibilidad de poder determinar la droga utilizada por el testeado</a:t>
            </a:r>
          </a:p>
          <a:p>
            <a:endParaRPr lang="es-ES" dirty="0"/>
          </a:p>
          <a:p>
            <a:r>
              <a:rPr lang="es-ES" dirty="0"/>
              <a:t> </a:t>
            </a:r>
          </a:p>
          <a:p>
            <a:endParaRPr lang="es-ES" dirty="0"/>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34</a:t>
            </a:fld>
            <a:endParaRPr lang="es-ES"/>
          </a:p>
        </p:txBody>
      </p:sp>
    </p:spTree>
    <p:extLst>
      <p:ext uri="{BB962C8B-B14F-4D97-AF65-F5344CB8AC3E}">
        <p14:creationId xmlns:p14="http://schemas.microsoft.com/office/powerpoint/2010/main" val="3109892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Aumentar la cantidad de pruebas en sujetos con y sin drogas. Contrastar resultados con test de drogas certificados. Realizar pruebas en personas con alcohol en lapsos de tiempo mayores, 30, 60, 120 y 180 minutos con el fin de analizar el comportamiento de los parámetros. Robustecer la base de datos producirá mejorar la respuesta del modelo y determinar con mayor exactitud el uso de sustancias.</a:t>
            </a:r>
          </a:p>
          <a:p>
            <a:endParaRPr lang="es-ES" dirty="0"/>
          </a:p>
          <a:p>
            <a:r>
              <a:rPr lang="es-ES" dirty="0"/>
              <a:t>Medir otras variables empezando por la latencia.</a:t>
            </a:r>
          </a:p>
          <a:p>
            <a:endParaRPr lang="es-ES" dirty="0"/>
          </a:p>
          <a:p>
            <a:r>
              <a:rPr lang="es-ES" dirty="0"/>
              <a:t>Automatizar la calibración de parámetros del procesamiento de imágenes  con el fin de obtener resultados sin importar la posición del ojo</a:t>
            </a:r>
          </a:p>
          <a:p>
            <a:endParaRPr lang="es-ES" dirty="0"/>
          </a:p>
          <a:p>
            <a:r>
              <a:rPr lang="es-ES" dirty="0"/>
              <a:t>Hardware: aumentar la cantidad de </a:t>
            </a:r>
            <a:r>
              <a:rPr lang="es-ES" dirty="0" err="1"/>
              <a:t>LEDs</a:t>
            </a:r>
            <a:r>
              <a:rPr lang="es-ES" dirty="0"/>
              <a:t>, cambiar módulo de energía, cambiar pantalla, mejorar y/o cambiar el sistema de </a:t>
            </a:r>
            <a:r>
              <a:rPr lang="es-ES" dirty="0" err="1"/>
              <a:t>sujetación</a:t>
            </a:r>
            <a:r>
              <a:rPr lang="es-ES" dirty="0"/>
              <a:t>. </a:t>
            </a:r>
          </a:p>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35</a:t>
            </a:fld>
            <a:endParaRPr lang="es-ES"/>
          </a:p>
        </p:txBody>
      </p:sp>
    </p:spTree>
    <p:extLst>
      <p:ext uri="{BB962C8B-B14F-4D97-AF65-F5344CB8AC3E}">
        <p14:creationId xmlns:p14="http://schemas.microsoft.com/office/powerpoint/2010/main" val="70692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Hardware: 184 horas a 1500 pesos</a:t>
            </a:r>
          </a:p>
          <a:p>
            <a:r>
              <a:rPr lang="es-ES" dirty="0"/>
              <a:t>Software: 280 horas a 5000 pesos</a:t>
            </a:r>
          </a:p>
          <a:p>
            <a:r>
              <a:rPr lang="es-ES" dirty="0"/>
              <a:t>Pruebas en sujetos: 96 horas a 1500 pesos</a:t>
            </a:r>
          </a:p>
        </p:txBody>
      </p:sp>
      <p:sp>
        <p:nvSpPr>
          <p:cNvPr id="4" name="Slide Number Placeholder 3"/>
          <p:cNvSpPr>
            <a:spLocks noGrp="1"/>
          </p:cNvSpPr>
          <p:nvPr>
            <p:ph type="sldNum" sz="quarter" idx="5"/>
          </p:nvPr>
        </p:nvSpPr>
        <p:spPr/>
        <p:txBody>
          <a:bodyPr/>
          <a:lstStyle/>
          <a:p>
            <a:fld id="{671A8C64-5419-4F24-8D1F-23D62B9C6D91}" type="slidenum">
              <a:rPr lang="es-ES" smtClean="0"/>
              <a:t>36</a:t>
            </a:fld>
            <a:endParaRPr lang="es-ES"/>
          </a:p>
        </p:txBody>
      </p:sp>
    </p:spTree>
    <p:extLst>
      <p:ext uri="{BB962C8B-B14F-4D97-AF65-F5344CB8AC3E}">
        <p14:creationId xmlns:p14="http://schemas.microsoft.com/office/powerpoint/2010/main" val="2314151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71A8C64-5419-4F24-8D1F-23D62B9C6D91}" type="slidenum">
              <a:rPr lang="es-ES" smtClean="0"/>
              <a:t>37</a:t>
            </a:fld>
            <a:endParaRPr lang="es-ES"/>
          </a:p>
        </p:txBody>
      </p:sp>
    </p:spTree>
    <p:extLst>
      <p:ext uri="{BB962C8B-B14F-4D97-AF65-F5344CB8AC3E}">
        <p14:creationId xmlns:p14="http://schemas.microsoft.com/office/powerpoint/2010/main" val="323823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s-ES" sz="1200" b="0" i="0" u="none" strike="noStrike" baseline="0" dirty="0">
                <a:latin typeface="LMRoman10-Regular"/>
              </a:rPr>
              <a:t>Algunos de los inconvenientes que poseen estos test son … </a:t>
            </a:r>
          </a:p>
          <a:p>
            <a:pPr marL="0" indent="0" algn="l">
              <a:buFont typeface="Arial" panose="020B0604020202020204" pitchFamily="34" charset="0"/>
              <a:buNone/>
            </a:pPr>
            <a:r>
              <a:rPr lang="es-ES" sz="1200" b="0" i="0" u="none" strike="noStrike" baseline="0" dirty="0">
                <a:latin typeface="LMRoman10-Regular"/>
              </a:rPr>
              <a:t>Alto costo por que son importados o utilizan insumos descartables.</a:t>
            </a:r>
          </a:p>
          <a:p>
            <a:pPr marL="0" indent="0" algn="l">
              <a:buFont typeface="Arial" panose="020B0604020202020204" pitchFamily="34" charset="0"/>
              <a:buNone/>
            </a:pPr>
            <a:r>
              <a:rPr lang="es-ES" sz="1200" b="0" i="0" u="none" strike="noStrike" baseline="0" dirty="0">
                <a:latin typeface="LMRoman10-Regular"/>
              </a:rPr>
              <a:t>Y … No indican el tiempo transcurrido desde el consumo por ejemplo una persona que haya consumido cannabis dará positivo en un test de </a:t>
            </a:r>
            <a:r>
              <a:rPr lang="es-ES" sz="1200" b="0" i="0" u="none" strike="noStrike" baseline="0" dirty="0" err="1">
                <a:latin typeface="LMRoman10-Regular"/>
              </a:rPr>
              <a:t>narcolemia</a:t>
            </a:r>
            <a:r>
              <a:rPr lang="es-ES" sz="1200" b="0" i="0" u="none" strike="noStrike" baseline="0" dirty="0">
                <a:latin typeface="LMRoman10-Regular"/>
              </a:rPr>
              <a:t>, así haya consumido en el transcurso de 30 minutos o hace </a:t>
            </a:r>
            <a:r>
              <a:rPr lang="es-AR" sz="1200" b="0" i="0" u="none" strike="noStrike" baseline="0" dirty="0">
                <a:latin typeface="LMRoman10-Regular"/>
              </a:rPr>
              <a:t>4  días.</a:t>
            </a:r>
          </a:p>
          <a:p>
            <a:pPr marL="0" indent="0" algn="l">
              <a:buFont typeface="Arial" panose="020B0604020202020204" pitchFamily="34" charset="0"/>
              <a:buNone/>
            </a:pPr>
            <a:r>
              <a:rPr lang="es-AR" sz="1200" b="0" i="0" u="none" strike="noStrike" baseline="0" dirty="0">
                <a:latin typeface="LMRoman10-Regular"/>
              </a:rPr>
              <a:t>Un método que está tomando relevancia es…</a:t>
            </a:r>
            <a:endParaRPr lang="es-AR" sz="1200" kern="5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671A8C64-5419-4F24-8D1F-23D62B9C6D91}" type="slidenum">
              <a:rPr lang="es-ES" smtClean="0"/>
              <a:t>4</a:t>
            </a:fld>
            <a:endParaRPr lang="es-ES"/>
          </a:p>
        </p:txBody>
      </p:sp>
    </p:spTree>
    <p:extLst>
      <p:ext uri="{BB962C8B-B14F-4D97-AF65-F5344CB8AC3E}">
        <p14:creationId xmlns:p14="http://schemas.microsoft.com/office/powerpoint/2010/main" val="689783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Pupilografía</a:t>
            </a:r>
            <a:r>
              <a:rPr lang="es-ES" dirty="0"/>
              <a:t>: es decir el análisis de las respuestas de la pupila a diferentes estímulos lumínicos.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Estudio valioso del sistema nervioso autónomo y sus alteraciones.</a:t>
            </a:r>
          </a:p>
          <a:p>
            <a:r>
              <a:rPr lang="es-ES" dirty="0"/>
              <a:t>Rápido: además indica el consumo en horas previas a la realización del test</a:t>
            </a:r>
          </a:p>
          <a:p>
            <a:r>
              <a:rPr lang="es-ES" dirty="0"/>
              <a:t>Bajo costo debido a que no se necesitan insumos</a:t>
            </a:r>
          </a:p>
          <a:p>
            <a:r>
              <a:rPr lang="es-ES" dirty="0"/>
              <a:t>No invasivo comparado con los métodos anteriores</a:t>
            </a:r>
          </a:p>
        </p:txBody>
      </p:sp>
      <p:sp>
        <p:nvSpPr>
          <p:cNvPr id="4" name="Slide Number Placeholder 3"/>
          <p:cNvSpPr>
            <a:spLocks noGrp="1"/>
          </p:cNvSpPr>
          <p:nvPr>
            <p:ph type="sldNum" sz="quarter" idx="5"/>
          </p:nvPr>
        </p:nvSpPr>
        <p:spPr/>
        <p:txBody>
          <a:bodyPr/>
          <a:lstStyle/>
          <a:p>
            <a:fld id="{671A8C64-5419-4F24-8D1F-23D62B9C6D91}" type="slidenum">
              <a:rPr lang="es-ES" smtClean="0"/>
              <a:t>5</a:t>
            </a:fld>
            <a:endParaRPr lang="es-ES"/>
          </a:p>
        </p:txBody>
      </p:sp>
    </p:spTree>
    <p:extLst>
      <p:ext uri="{BB962C8B-B14F-4D97-AF65-F5344CB8AC3E}">
        <p14:creationId xmlns:p14="http://schemas.microsoft.com/office/powerpoint/2010/main" val="27386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0" u="none" strike="noStrike" baseline="0" dirty="0">
                <a:latin typeface="MyriadPro-SemiCn"/>
              </a:rPr>
              <a:t>Sobre los estudios previos relacionados a pupilografía y consumo de drogas científicos de la universidad de Salzburgo, Austria realizaron estudios pupilográficos a 146 personas de las cuales 105 luego de realizarle un análisis de sangre se encontraron estas drogas y concentraciones: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0" u="none" strike="noStrike" baseline="0" dirty="0">
                <a:latin typeface="MyriadPro-SemiCn"/>
              </a:rPr>
              <a:t>Donde se hallaron drogas de la familia de …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0" u="none" strike="noStrike" baseline="0" dirty="0">
                <a:latin typeface="MyriadPro-SemiCn"/>
              </a:rPr>
              <a:t>Opioides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0" u="none" strike="noStrike" baseline="0" dirty="0">
                <a:latin typeface="MyriadPro-SemiCn"/>
              </a:rPr>
              <a:t>Benzodiacepinas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0" u="none" strike="noStrike" baseline="0" dirty="0">
                <a:latin typeface="MyriadPro-SemiCn"/>
              </a:rPr>
              <a:t>Cannabinoides entre otras. </a:t>
            </a:r>
          </a:p>
          <a:p>
            <a:endParaRPr lang="es-AR" dirty="0"/>
          </a:p>
        </p:txBody>
      </p:sp>
      <p:sp>
        <p:nvSpPr>
          <p:cNvPr id="4" name="Marcador de número de diapositiva 3"/>
          <p:cNvSpPr>
            <a:spLocks noGrp="1"/>
          </p:cNvSpPr>
          <p:nvPr>
            <p:ph type="sldNum" sz="quarter" idx="5"/>
          </p:nvPr>
        </p:nvSpPr>
        <p:spPr/>
        <p:txBody>
          <a:bodyPr/>
          <a:lstStyle/>
          <a:p>
            <a:fld id="{671A8C64-5419-4F24-8D1F-23D62B9C6D91}" type="slidenum">
              <a:rPr lang="es-ES" smtClean="0"/>
              <a:t>6</a:t>
            </a:fld>
            <a:endParaRPr lang="es-ES"/>
          </a:p>
        </p:txBody>
      </p:sp>
    </p:spTree>
    <p:extLst>
      <p:ext uri="{BB962C8B-B14F-4D97-AF65-F5344CB8AC3E}">
        <p14:creationId xmlns:p14="http://schemas.microsoft.com/office/powerpoint/2010/main" val="287224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AR" sz="1200" b="0" i="0" u="none" strike="noStrike" baseline="0" dirty="0">
                <a:latin typeface="MyriadPro-SemiCn"/>
              </a:rPr>
              <a:t>Se tomaron distintos parámetros e intensidades lumínicas, siendo la línea continua azul los resultados del grupo con drogas en sangre y en línea punteada roja el grupo de control. En todos se observan diferencias. …</a:t>
            </a:r>
          </a:p>
          <a:p>
            <a:pPr algn="l"/>
            <a:endParaRPr lang="es-AR" sz="1200" b="0" i="0" u="none" strike="noStrike" baseline="0" dirty="0">
              <a:latin typeface="MyriadPro-SemiCn"/>
            </a:endParaRPr>
          </a:p>
          <a:p>
            <a:pPr algn="l"/>
            <a:r>
              <a:rPr lang="es-AR" sz="1200" b="0" i="0" u="none" strike="noStrike" baseline="0" dirty="0">
                <a:latin typeface="MyriadPro-SemiCn"/>
              </a:rPr>
              <a:t>Para este trabajo se medirá el tiempo de respuesta. Que se define como el tiempo entre el comienzo de la contracción pupilar hasta la finalización de la misma</a:t>
            </a:r>
          </a:p>
          <a:p>
            <a:pPr algn="l"/>
            <a:endParaRPr lang="es-AR" sz="1200" b="0" i="0" u="none" strike="noStrike" baseline="0" dirty="0">
              <a:latin typeface="MyriadPro-SemiCn"/>
            </a:endParaRPr>
          </a:p>
          <a:p>
            <a:endParaRPr lang="es-AR" dirty="0"/>
          </a:p>
        </p:txBody>
      </p:sp>
      <p:sp>
        <p:nvSpPr>
          <p:cNvPr id="4" name="Marcador de número de diapositiva 3"/>
          <p:cNvSpPr>
            <a:spLocks noGrp="1"/>
          </p:cNvSpPr>
          <p:nvPr>
            <p:ph type="sldNum" sz="quarter" idx="5"/>
          </p:nvPr>
        </p:nvSpPr>
        <p:spPr/>
        <p:txBody>
          <a:bodyPr/>
          <a:lstStyle/>
          <a:p>
            <a:fld id="{671A8C64-5419-4F24-8D1F-23D62B9C6D91}" type="slidenum">
              <a:rPr lang="es-ES" smtClean="0"/>
              <a:t>7</a:t>
            </a:fld>
            <a:endParaRPr lang="es-ES"/>
          </a:p>
        </p:txBody>
      </p:sp>
    </p:spTree>
    <p:extLst>
      <p:ext uri="{BB962C8B-B14F-4D97-AF65-F5344CB8AC3E}">
        <p14:creationId xmlns:p14="http://schemas.microsoft.com/office/powerpoint/2010/main" val="1788839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está imagen se pueden observar otros 4 parámetros, donde la línea continua son los resultados del grupo con drogas y la punteada los del grupo de control. De nuevo en todas se aprecian diferencia para cada intensidad lumínica. …</a:t>
            </a:r>
          </a:p>
          <a:p>
            <a:endParaRPr lang="es-ES" dirty="0"/>
          </a:p>
          <a:p>
            <a:r>
              <a:rPr lang="es-ES" dirty="0"/>
              <a:t>El otro parámetro que se </a:t>
            </a:r>
            <a:r>
              <a:rPr lang="es-ES" dirty="0" err="1"/>
              <a:t>sensará</a:t>
            </a:r>
            <a:r>
              <a:rPr lang="es-ES" dirty="0"/>
              <a:t> en este trabajo es el área relativa, que se define como la relación entre el área al final de la contracción pupilar y el área inicial. Es decir, cuanto ha disminuido el tamaño de la pupila</a:t>
            </a:r>
          </a:p>
        </p:txBody>
      </p:sp>
      <p:sp>
        <p:nvSpPr>
          <p:cNvPr id="4" name="Marcador de número de diapositiva 3"/>
          <p:cNvSpPr>
            <a:spLocks noGrp="1"/>
          </p:cNvSpPr>
          <p:nvPr>
            <p:ph type="sldNum" sz="quarter" idx="5"/>
          </p:nvPr>
        </p:nvSpPr>
        <p:spPr/>
        <p:txBody>
          <a:bodyPr/>
          <a:lstStyle/>
          <a:p>
            <a:fld id="{671A8C64-5419-4F24-8D1F-23D62B9C6D91}" type="slidenum">
              <a:rPr lang="es-ES" smtClean="0"/>
              <a:t>8</a:t>
            </a:fld>
            <a:endParaRPr lang="es-ES"/>
          </a:p>
        </p:txBody>
      </p:sp>
    </p:spTree>
    <p:extLst>
      <p:ext uri="{BB962C8B-B14F-4D97-AF65-F5344CB8AC3E}">
        <p14:creationId xmlns:p14="http://schemas.microsoft.com/office/powerpoint/2010/main" val="372349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Cuando la luz ingresa al ojo, atraviesa la córnea, llega al cristalino y es proyectada sobre la retina, tejido posterior sensible a la luz que convierte estos estímulos en señales eléctricas y las envía por el nervio óptico. </a:t>
            </a:r>
          </a:p>
          <a:p>
            <a:endParaRPr lang="es-ES" dirty="0"/>
          </a:p>
        </p:txBody>
      </p:sp>
      <p:sp>
        <p:nvSpPr>
          <p:cNvPr id="4" name="Marcador de número de diapositiva 3"/>
          <p:cNvSpPr>
            <a:spLocks noGrp="1"/>
          </p:cNvSpPr>
          <p:nvPr>
            <p:ph type="sldNum" sz="quarter" idx="5"/>
          </p:nvPr>
        </p:nvSpPr>
        <p:spPr/>
        <p:txBody>
          <a:bodyPr/>
          <a:lstStyle/>
          <a:p>
            <a:fld id="{671A8C64-5419-4F24-8D1F-23D62B9C6D91}" type="slidenum">
              <a:rPr lang="es-ES" smtClean="0"/>
              <a:t>9</a:t>
            </a:fld>
            <a:endParaRPr lang="es-ES"/>
          </a:p>
        </p:txBody>
      </p:sp>
    </p:spTree>
    <p:extLst>
      <p:ext uri="{BB962C8B-B14F-4D97-AF65-F5344CB8AC3E}">
        <p14:creationId xmlns:p14="http://schemas.microsoft.com/office/powerpoint/2010/main" val="114535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3D7C4B-F644-43C8-9674-7C2B380F6A3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C8E08FDE-41D7-4848-8667-DE60327ED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72E8EBB3-C56E-4A1E-8EDE-4421F1EEFE4A}"/>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5" name="Marcador de pie de página 4">
            <a:extLst>
              <a:ext uri="{FF2B5EF4-FFF2-40B4-BE49-F238E27FC236}">
                <a16:creationId xmlns:a16="http://schemas.microsoft.com/office/drawing/2014/main" id="{738E4123-2FFA-4A88-B114-B18C76A6FE6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D896CC7-D575-473E-9ACE-A78763E12CEC}"/>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8530308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91019B-878D-44EB-9AD0-A02DA52AB2E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368AACE-D110-4099-8A2F-FC86DC3FCC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951DDB2-97AE-438B-9690-D953E8E8446B}"/>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5" name="Marcador de pie de página 4">
            <a:extLst>
              <a:ext uri="{FF2B5EF4-FFF2-40B4-BE49-F238E27FC236}">
                <a16:creationId xmlns:a16="http://schemas.microsoft.com/office/drawing/2014/main" id="{4C92770E-1901-42EB-B81B-D5FCFF707B5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8DDB596-3A11-4DAE-9C84-246765FB90D3}"/>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33252669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1056F6-58DE-461B-ABF3-8DB5077B944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09D692B-B2BD-4640-9FC3-F244EB82F53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730B74A-F4A1-4886-942F-2744061A10E0}"/>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5" name="Marcador de pie de página 4">
            <a:extLst>
              <a:ext uri="{FF2B5EF4-FFF2-40B4-BE49-F238E27FC236}">
                <a16:creationId xmlns:a16="http://schemas.microsoft.com/office/drawing/2014/main" id="{A635470A-50B2-4197-A44C-D34F36154BE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2A69262-FD49-4A88-AE71-F0B656A295AD}"/>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333633523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3D0A4-95AB-4494-8D29-9C8FEDE5A08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D0AE305-628A-424A-BF91-7F1853C9DB1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64F0182-A8E0-4E48-A812-3B7FC65C7648}"/>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5" name="Marcador de pie de página 4">
            <a:extLst>
              <a:ext uri="{FF2B5EF4-FFF2-40B4-BE49-F238E27FC236}">
                <a16:creationId xmlns:a16="http://schemas.microsoft.com/office/drawing/2014/main" id="{BCD0F021-EB15-4385-9198-526F26F0E46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781DF7-BA17-4C53-90C7-333870ED4D93}"/>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423411820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51774-BD6E-4F2A-9FC7-E93CA5405D8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F0D8B34-BB1A-4D1C-9672-37C5DC4D8F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4955FA-7FD4-408D-A04C-619CCD49476F}"/>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5" name="Marcador de pie de página 4">
            <a:extLst>
              <a:ext uri="{FF2B5EF4-FFF2-40B4-BE49-F238E27FC236}">
                <a16:creationId xmlns:a16="http://schemas.microsoft.com/office/drawing/2014/main" id="{82F59C42-FDE7-4F7F-A7CF-E71B293F66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C0D53FE-F829-4A52-B138-FAB6965032C4}"/>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18120640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2044D-9152-4F87-89FD-C99E1A88B46D}"/>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75ED9AF-6C9E-49C4-8259-C6F9D8719E6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A9A6C5FC-D752-4CB6-9FC3-9EBFECC7243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F83D19DB-F572-4EA0-98E3-1C7CF8C70C22}"/>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6" name="Marcador de pie de página 5">
            <a:extLst>
              <a:ext uri="{FF2B5EF4-FFF2-40B4-BE49-F238E27FC236}">
                <a16:creationId xmlns:a16="http://schemas.microsoft.com/office/drawing/2014/main" id="{3D2344F4-6803-4CEC-9913-B2AC5F1BEF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A4B3AD2-766C-43FB-9D9E-8A49826628E4}"/>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261761171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D7D2A-9F17-4189-BCE0-663EA71F129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5D8FF1D-3048-422E-AD74-C7F2BB0903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F2DE40C-7AEA-4864-BAEE-7491C17D99F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89DEB8B6-5F33-4535-A21D-971FAFFA43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397C7BC-C3C5-48EB-A3B6-FA89E43661F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5849C468-2780-48BD-946B-07CCBB10291F}"/>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8" name="Marcador de pie de página 7">
            <a:extLst>
              <a:ext uri="{FF2B5EF4-FFF2-40B4-BE49-F238E27FC236}">
                <a16:creationId xmlns:a16="http://schemas.microsoft.com/office/drawing/2014/main" id="{15E96B68-4D58-4664-B6D1-0E5C163B086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B733192-EB96-4711-8D8C-0BF65BE05D9F}"/>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290080633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EEDBC-6CAB-4467-A8CB-654BFAAF0B1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3D0E5E20-805C-45C8-80BB-29F3A9485108}"/>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4" name="Marcador de pie de página 3">
            <a:extLst>
              <a:ext uri="{FF2B5EF4-FFF2-40B4-BE49-F238E27FC236}">
                <a16:creationId xmlns:a16="http://schemas.microsoft.com/office/drawing/2014/main" id="{DBE6237B-377C-4FFC-BB45-7D55731DD6C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0194990-233B-44D2-8905-704B1D32935B}"/>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214159682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CE9E66-26EB-47E4-A112-09EE2ED08C97}"/>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3" name="Marcador de pie de página 2">
            <a:extLst>
              <a:ext uri="{FF2B5EF4-FFF2-40B4-BE49-F238E27FC236}">
                <a16:creationId xmlns:a16="http://schemas.microsoft.com/office/drawing/2014/main" id="{5BECEA89-6565-4089-AAAB-BD43D7B0F3C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D99C44D-3A2C-44F1-AFA9-871D714119D9}"/>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15916358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1C4A9-62A3-486E-8DA1-89D36934D8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6463470-8D11-4A03-B1D0-3482758B4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E73A8942-873C-48E5-BF43-F7C67DDAF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415EDF2-55AC-4246-AB38-B51A7BD7C9DD}"/>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6" name="Marcador de pie de página 5">
            <a:extLst>
              <a:ext uri="{FF2B5EF4-FFF2-40B4-BE49-F238E27FC236}">
                <a16:creationId xmlns:a16="http://schemas.microsoft.com/office/drawing/2014/main" id="{CB8CF44C-CF10-459E-A802-7EFD2B0A38A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562C754-72D6-4192-86B8-860B86A9E2FF}"/>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205868169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71BF6-DB35-42A5-AD95-B8C8F72EEB8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9CC6F60-3410-48B4-8D46-4F672E33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56E6653D-42F1-41FF-9C77-F1D956369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D12F59-083C-4CAD-8B0A-1EE4EB483A81}"/>
              </a:ext>
            </a:extLst>
          </p:cNvPr>
          <p:cNvSpPr>
            <a:spLocks noGrp="1"/>
          </p:cNvSpPr>
          <p:nvPr>
            <p:ph type="dt" sz="half" idx="10"/>
          </p:nvPr>
        </p:nvSpPr>
        <p:spPr/>
        <p:txBody>
          <a:bodyPr/>
          <a:lstStyle/>
          <a:p>
            <a:fld id="{0E08BADD-D094-4A62-A811-EA73D15EB74D}" type="datetime1">
              <a:rPr lang="es-ES" smtClean="0"/>
              <a:t>02/08/2022</a:t>
            </a:fld>
            <a:endParaRPr lang="es-ES"/>
          </a:p>
        </p:txBody>
      </p:sp>
      <p:sp>
        <p:nvSpPr>
          <p:cNvPr id="6" name="Marcador de pie de página 5">
            <a:extLst>
              <a:ext uri="{FF2B5EF4-FFF2-40B4-BE49-F238E27FC236}">
                <a16:creationId xmlns:a16="http://schemas.microsoft.com/office/drawing/2014/main" id="{5A8CC661-2A44-475E-A743-AC33CB34424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7F96C83-B9C2-44A9-801D-0A87D5629F97}"/>
              </a:ext>
            </a:extLst>
          </p:cNvPr>
          <p:cNvSpPr>
            <a:spLocks noGrp="1"/>
          </p:cNvSpPr>
          <p:nvPr>
            <p:ph type="sldNum" sz="quarter" idx="12"/>
          </p:nvPr>
        </p:nvSpPr>
        <p:spPr/>
        <p:txBody>
          <a:bodyPr/>
          <a:lstStyle/>
          <a:p>
            <a:fld id="{E21903F3-20FA-41D9-B4CD-33777F0AD2E0}" type="slidenum">
              <a:rPr lang="es-ES" smtClean="0"/>
              <a:t>‹Nº›</a:t>
            </a:fld>
            <a:endParaRPr lang="es-ES"/>
          </a:p>
        </p:txBody>
      </p:sp>
    </p:spTree>
    <p:extLst>
      <p:ext uri="{BB962C8B-B14F-4D97-AF65-F5344CB8AC3E}">
        <p14:creationId xmlns:p14="http://schemas.microsoft.com/office/powerpoint/2010/main" val="405478428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3DB70F8-B219-4FB7-93DE-C1AB6A3F0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8DCE564-8B9C-45EB-987C-9CAECD2E9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406A1E4-475E-4424-AA98-16CBDEC37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BADD-D094-4A62-A811-EA73D15EB74D}" type="datetime1">
              <a:rPr lang="es-ES" smtClean="0"/>
              <a:t>02/08/2022</a:t>
            </a:fld>
            <a:endParaRPr lang="es-ES"/>
          </a:p>
        </p:txBody>
      </p:sp>
      <p:sp>
        <p:nvSpPr>
          <p:cNvPr id="5" name="Marcador de pie de página 4">
            <a:extLst>
              <a:ext uri="{FF2B5EF4-FFF2-40B4-BE49-F238E27FC236}">
                <a16:creationId xmlns:a16="http://schemas.microsoft.com/office/drawing/2014/main" id="{1255D7FB-87BA-4CED-8FDE-3EDABEE3B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CFBBA1D-55AD-4220-BFED-553C16BD9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903F3-20FA-41D9-B4CD-33777F0AD2E0}" type="slidenum">
              <a:rPr lang="es-ES" smtClean="0"/>
              <a:t>‹Nº›</a:t>
            </a:fld>
            <a:endParaRPr lang="es-ES"/>
          </a:p>
        </p:txBody>
      </p:sp>
    </p:spTree>
    <p:extLst>
      <p:ext uri="{BB962C8B-B14F-4D97-AF65-F5344CB8AC3E}">
        <p14:creationId xmlns:p14="http://schemas.microsoft.com/office/powerpoint/2010/main" val="357476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ight Triangle 3">
            <a:extLst>
              <a:ext uri="{FF2B5EF4-FFF2-40B4-BE49-F238E27FC236}">
                <a16:creationId xmlns:a16="http://schemas.microsoft.com/office/drawing/2014/main" id="{11B90596-95E3-1142-CCD0-6565DB180E38}"/>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0C6BADEA-C88B-46E1-AFF9-AA69491AE86A}"/>
              </a:ext>
            </a:extLst>
          </p:cNvPr>
          <p:cNvSpPr/>
          <p:nvPr/>
        </p:nvSpPr>
        <p:spPr>
          <a:xfrm>
            <a:off x="533400" y="2131828"/>
            <a:ext cx="11125200" cy="4295553"/>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6E273DCE-8E1F-41B2-AACF-1F5C67AC20CE}"/>
              </a:ext>
            </a:extLst>
          </p:cNvPr>
          <p:cNvSpPr/>
          <p:nvPr/>
        </p:nvSpPr>
        <p:spPr>
          <a:xfrm>
            <a:off x="157882"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ítulo 1"/>
          <p:cNvSpPr>
            <a:spLocks noGrp="1"/>
          </p:cNvSpPr>
          <p:nvPr>
            <p:ph type="ctrTitle"/>
          </p:nvPr>
        </p:nvSpPr>
        <p:spPr>
          <a:xfrm>
            <a:off x="2336047" y="0"/>
            <a:ext cx="7512050" cy="2498651"/>
          </a:xfrm>
          <a:solidFill>
            <a:srgbClr val="003982"/>
          </a:solidFill>
          <a:ln w="63500" cmpd="thickThin">
            <a:solidFill>
              <a:srgbClr val="121212"/>
            </a:solidFill>
          </a:ln>
          <a:effectLst>
            <a:outerShdw blurRad="50800" dist="38100" dir="5400000" algn="t" rotWithShape="0">
              <a:prstClr val="black">
                <a:alpha val="40000"/>
              </a:prstClr>
            </a:outerShdw>
          </a:effectLst>
        </p:spPr>
        <p:txBody>
          <a:bodyPr>
            <a:noAutofit/>
          </a:bodyPr>
          <a:lstStyle/>
          <a:p>
            <a:r>
              <a:rPr lang="es-ES" sz="4000" b="1" dirty="0">
                <a:solidFill>
                  <a:schemeClr val="bg1"/>
                </a:solidFill>
                <a:latin typeface="Trebuchet MS" panose="020B0603020202020204" pitchFamily="34" charset="0"/>
              </a:rPr>
              <a:t>DISPOSITIVO INDICADOR DE CONSUMO DE DROGAS PSICOACTIVAS BASADO EN PUPILOGRAFÍA</a:t>
            </a:r>
            <a:endParaRPr lang="es-MX" sz="4000" b="1" dirty="0">
              <a:solidFill>
                <a:schemeClr val="bg1"/>
              </a:solidFill>
              <a:latin typeface="Trebuchet MS" panose="020B0603020202020204" pitchFamily="34" charset="0"/>
            </a:endParaRPr>
          </a:p>
        </p:txBody>
      </p:sp>
      <p:sp>
        <p:nvSpPr>
          <p:cNvPr id="3" name="Subtítulo 2"/>
          <p:cNvSpPr>
            <a:spLocks noGrp="1"/>
          </p:cNvSpPr>
          <p:nvPr>
            <p:ph type="subTitle" idx="1"/>
          </p:nvPr>
        </p:nvSpPr>
        <p:spPr>
          <a:xfrm>
            <a:off x="1339769" y="2487406"/>
            <a:ext cx="9707525" cy="4159027"/>
          </a:xfrm>
        </p:spPr>
        <p:txBody>
          <a:bodyPr>
            <a:normAutofit fontScale="92500" lnSpcReduction="10000"/>
          </a:bodyPr>
          <a:lstStyle/>
          <a:p>
            <a:pPr algn="just"/>
            <a:endParaRPr lang="es-MX" sz="2200" b="1" dirty="0">
              <a:solidFill>
                <a:schemeClr val="bg1"/>
              </a:solidFill>
              <a:latin typeface="Trebuchet MS" panose="020B0603020202020204" pitchFamily="34" charset="0"/>
            </a:endParaRPr>
          </a:p>
          <a:p>
            <a:pPr algn="just"/>
            <a:r>
              <a:rPr lang="es-MX" sz="2200" b="1" dirty="0">
                <a:solidFill>
                  <a:schemeClr val="bg1"/>
                </a:solidFill>
                <a:latin typeface="Trebuchet MS" panose="020B0603020202020204" pitchFamily="34" charset="0"/>
              </a:rPr>
              <a:t>Autor:		</a:t>
            </a:r>
            <a:r>
              <a:rPr lang="es-MX" sz="2200" dirty="0">
                <a:solidFill>
                  <a:schemeClr val="bg1"/>
                </a:solidFill>
                <a:latin typeface="Trebuchet MS" panose="020B0603020202020204" pitchFamily="34" charset="0"/>
              </a:rPr>
              <a:t>Agustín Nahuel Quiroga Baigorri</a:t>
            </a:r>
          </a:p>
          <a:p>
            <a:endParaRPr lang="es-MX" sz="2200" dirty="0">
              <a:solidFill>
                <a:schemeClr val="bg1"/>
              </a:solidFill>
              <a:latin typeface="Trebuchet MS" panose="020B0603020202020204" pitchFamily="34" charset="0"/>
            </a:endParaRPr>
          </a:p>
          <a:p>
            <a:pPr algn="just"/>
            <a:r>
              <a:rPr lang="es-MX" sz="2200" b="1" dirty="0">
                <a:solidFill>
                  <a:schemeClr val="bg1"/>
                </a:solidFill>
                <a:latin typeface="Trebuchet MS" panose="020B0603020202020204" pitchFamily="34" charset="0"/>
              </a:rPr>
              <a:t>Director:	</a:t>
            </a:r>
            <a:r>
              <a:rPr lang="es-MX" sz="2200" dirty="0" err="1">
                <a:solidFill>
                  <a:schemeClr val="bg1"/>
                </a:solidFill>
                <a:latin typeface="Trebuchet MS" panose="020B0603020202020204" pitchFamily="34" charset="0"/>
              </a:rPr>
              <a:t>Bioing</a:t>
            </a:r>
            <a:r>
              <a:rPr lang="es-MX" sz="2200" dirty="0">
                <a:solidFill>
                  <a:schemeClr val="bg1"/>
                </a:solidFill>
                <a:latin typeface="Trebuchet MS" panose="020B0603020202020204" pitchFamily="34" charset="0"/>
              </a:rPr>
              <a:t>. Gabriel Quintero ( UM – Instituto Zaldivar)</a:t>
            </a:r>
          </a:p>
          <a:p>
            <a:pPr algn="just"/>
            <a:endParaRPr lang="es-MX" sz="2200" dirty="0">
              <a:solidFill>
                <a:schemeClr val="bg1"/>
              </a:solidFill>
              <a:latin typeface="Trebuchet MS" panose="020B0603020202020204" pitchFamily="34" charset="0"/>
            </a:endParaRPr>
          </a:p>
          <a:p>
            <a:pPr algn="just"/>
            <a:r>
              <a:rPr lang="es-MX" sz="2200" b="1" dirty="0">
                <a:solidFill>
                  <a:schemeClr val="bg1"/>
                </a:solidFill>
                <a:latin typeface="Trebuchet MS" panose="020B0603020202020204" pitchFamily="34" charset="0"/>
              </a:rPr>
              <a:t>Asesores:	</a:t>
            </a:r>
            <a:r>
              <a:rPr lang="es-MX" sz="2200" dirty="0" err="1">
                <a:solidFill>
                  <a:schemeClr val="bg1"/>
                </a:solidFill>
                <a:latin typeface="Trebuchet MS" panose="020B0603020202020204" pitchFamily="34" charset="0"/>
              </a:rPr>
              <a:t>Bioing</a:t>
            </a:r>
            <a:r>
              <a:rPr lang="es-MX" sz="2200" dirty="0">
                <a:solidFill>
                  <a:schemeClr val="bg1"/>
                </a:solidFill>
                <a:latin typeface="Trebuchet MS" panose="020B0603020202020204" pitchFamily="34" charset="0"/>
              </a:rPr>
              <a:t>. Silvina Moyano ( UM )</a:t>
            </a:r>
          </a:p>
          <a:p>
            <a:pPr algn="just"/>
            <a:r>
              <a:rPr lang="es-MX" sz="2200" dirty="0">
                <a:solidFill>
                  <a:schemeClr val="bg1"/>
                </a:solidFill>
                <a:latin typeface="Trebuchet MS" panose="020B0603020202020204" pitchFamily="34" charset="0"/>
              </a:rPr>
              <a:t>		</a:t>
            </a:r>
            <a:r>
              <a:rPr lang="es-AR" sz="2200" dirty="0">
                <a:solidFill>
                  <a:schemeClr val="bg1"/>
                </a:solidFill>
                <a:latin typeface="Trebuchet MS" panose="020B0603020202020204" pitchFamily="34" charset="0"/>
              </a:rPr>
              <a:t>Mtr. </a:t>
            </a:r>
            <a:r>
              <a:rPr lang="es-MX" sz="2200" dirty="0">
                <a:solidFill>
                  <a:schemeClr val="bg1"/>
                </a:solidFill>
                <a:latin typeface="Trebuchet MS" panose="020B0603020202020204" pitchFamily="34" charset="0"/>
              </a:rPr>
              <a:t>Med.</a:t>
            </a:r>
            <a:r>
              <a:rPr lang="es-AR" sz="2200" dirty="0">
                <a:solidFill>
                  <a:schemeClr val="bg1"/>
                </a:solidFill>
                <a:latin typeface="Trebuchet MS" panose="020B0603020202020204" pitchFamily="34" charset="0"/>
              </a:rPr>
              <a:t> </a:t>
            </a:r>
            <a:r>
              <a:rPr lang="es-MX" sz="2200" dirty="0">
                <a:solidFill>
                  <a:schemeClr val="bg1"/>
                </a:solidFill>
                <a:latin typeface="Trebuchet MS" panose="020B0603020202020204" pitchFamily="34" charset="0"/>
              </a:rPr>
              <a:t>Aldo S. Saracco ( UM – Asociación Toxicológica Argentina )</a:t>
            </a:r>
          </a:p>
          <a:p>
            <a:pPr algn="just"/>
            <a:r>
              <a:rPr lang="es-MX" sz="2200" dirty="0">
                <a:solidFill>
                  <a:schemeClr val="bg1"/>
                </a:solidFill>
                <a:latin typeface="Trebuchet MS" panose="020B0603020202020204" pitchFamily="34" charset="0"/>
              </a:rPr>
              <a:t>		Med. Danilo Mihalich ( Hospital El Sauce )</a:t>
            </a:r>
          </a:p>
          <a:p>
            <a:pPr algn="just"/>
            <a:r>
              <a:rPr lang="es-MX" sz="2200" dirty="0">
                <a:solidFill>
                  <a:schemeClr val="bg1"/>
                </a:solidFill>
                <a:latin typeface="Trebuchet MS" panose="020B0603020202020204" pitchFamily="34" charset="0"/>
              </a:rPr>
              <a:t>		Med. Carlos H. Gordillo ( Instituto Zaldivar )</a:t>
            </a:r>
          </a:p>
          <a:p>
            <a:pPr algn="just"/>
            <a:r>
              <a:rPr lang="es-MX" sz="2200" dirty="0">
                <a:solidFill>
                  <a:schemeClr val="bg1"/>
                </a:solidFill>
                <a:latin typeface="Trebuchet MS" panose="020B0603020202020204" pitchFamily="34" charset="0"/>
              </a:rPr>
              <a:t>		Nicolas Ralo ( R3D Impresiones )</a:t>
            </a:r>
          </a:p>
          <a:p>
            <a:pPr algn="just"/>
            <a:r>
              <a:rPr lang="es-MX" sz="1700" dirty="0">
                <a:latin typeface="Trebuchet MS" panose="020B0603020202020204" pitchFamily="34" charset="0"/>
              </a:rPr>
              <a:t>						</a:t>
            </a:r>
          </a:p>
          <a:p>
            <a:pPr algn="just"/>
            <a:endParaRPr lang="es-MX"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00037"/>
            <a:ext cx="1612739" cy="1612739"/>
          </a:xfrm>
          <a:prstGeom prst="rect">
            <a:avLst/>
          </a:prstGeom>
        </p:spPr>
      </p:pic>
      <p:pic>
        <p:nvPicPr>
          <p:cNvPr id="10" name="Picture 9">
            <a:extLst>
              <a:ext uri="{FF2B5EF4-FFF2-40B4-BE49-F238E27FC236}">
                <a16:creationId xmlns:a16="http://schemas.microsoft.com/office/drawing/2014/main" id="{88174658-C70E-4AF3-92D0-BCEEADBE3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005" y="300038"/>
            <a:ext cx="1620595" cy="1612738"/>
          </a:xfrm>
          <a:prstGeom prst="rect">
            <a:avLst/>
          </a:prstGeom>
        </p:spPr>
      </p:pic>
    </p:spTree>
    <p:extLst>
      <p:ext uri="{BB962C8B-B14F-4D97-AF65-F5344CB8AC3E}">
        <p14:creationId xmlns:p14="http://schemas.microsoft.com/office/powerpoint/2010/main" val="273729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3">
            <a:extLst>
              <a:ext uri="{FF2B5EF4-FFF2-40B4-BE49-F238E27FC236}">
                <a16:creationId xmlns:a16="http://schemas.microsoft.com/office/drawing/2014/main" id="{D2EDEBC0-BA0D-3E87-4194-0E50D7682CD9}"/>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916C6D35-C92B-431B-9EEA-AD9E78BCB8C7}"/>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4">
            <a:extLst>
              <a:ext uri="{FF2B5EF4-FFF2-40B4-BE49-F238E27FC236}">
                <a16:creationId xmlns:a16="http://schemas.microsoft.com/office/drawing/2014/main" id="{1858ADB5-3BE3-45A0-9A0E-83BDC2191C6F}"/>
              </a:ext>
            </a:extLst>
          </p:cNvPr>
          <p:cNvSpPr/>
          <p:nvPr/>
        </p:nvSpPr>
        <p:spPr>
          <a:xfrm>
            <a:off x="1132541" y="591714"/>
            <a:ext cx="9926918" cy="5874827"/>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06687790-CA54-4327-BDFC-8D6C7395FEB6}"/>
              </a:ext>
            </a:extLst>
          </p:cNvPr>
          <p:cNvSpPr>
            <a:spLocks noGrp="1"/>
          </p:cNvSpPr>
          <p:nvPr>
            <p:ph type="title"/>
          </p:nvPr>
        </p:nvSpPr>
        <p:spPr>
          <a:xfrm>
            <a:off x="1480515" y="0"/>
            <a:ext cx="9275078" cy="1081741"/>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CONTROL DEL DIÁMETRO PUPILAR</a:t>
            </a:r>
            <a:endParaRPr lang="es-ES" sz="4500" b="1" dirty="0">
              <a:solidFill>
                <a:schemeClr val="bg1"/>
              </a:solidFill>
              <a:latin typeface="Trebuchet MS" panose="020B0603020202020204" pitchFamily="34" charset="0"/>
            </a:endParaRPr>
          </a:p>
        </p:txBody>
      </p:sp>
      <p:pic>
        <p:nvPicPr>
          <p:cNvPr id="7" name="Imagen 6">
            <a:extLst>
              <a:ext uri="{FF2B5EF4-FFF2-40B4-BE49-F238E27FC236}">
                <a16:creationId xmlns:a16="http://schemas.microsoft.com/office/drawing/2014/main" id="{A80814AD-E439-45D3-A63A-5E825333A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39" y="1211848"/>
            <a:ext cx="4176122" cy="5014395"/>
          </a:xfrm>
          <a:prstGeom prst="rect">
            <a:avLst/>
          </a:prstGeom>
          <a:ln w="28575">
            <a:solidFill>
              <a:schemeClr val="tx1"/>
            </a:solidFill>
          </a:ln>
        </p:spPr>
      </p:pic>
    </p:spTree>
    <p:extLst>
      <p:ext uri="{BB962C8B-B14F-4D97-AF65-F5344CB8AC3E}">
        <p14:creationId xmlns:p14="http://schemas.microsoft.com/office/powerpoint/2010/main" val="24277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B22F60AD-9278-3B46-A674-AF5EA7748645}"/>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a:extLst>
              <a:ext uri="{FF2B5EF4-FFF2-40B4-BE49-F238E27FC236}">
                <a16:creationId xmlns:a16="http://schemas.microsoft.com/office/drawing/2014/main" id="{98A8BF6C-4D95-40F4-80BB-44E9BA493729}"/>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49527E90-88EF-4B9F-8F1C-C60B11BE7386}"/>
              </a:ext>
            </a:extLst>
          </p:cNvPr>
          <p:cNvSpPr/>
          <p:nvPr/>
        </p:nvSpPr>
        <p:spPr>
          <a:xfrm>
            <a:off x="1132541" y="591714"/>
            <a:ext cx="9926918" cy="5874827"/>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06687790-CA54-4327-BDFC-8D6C7395FEB6}"/>
              </a:ext>
            </a:extLst>
          </p:cNvPr>
          <p:cNvSpPr>
            <a:spLocks noGrp="1"/>
          </p:cNvSpPr>
          <p:nvPr>
            <p:ph type="title"/>
          </p:nvPr>
        </p:nvSpPr>
        <p:spPr>
          <a:xfrm>
            <a:off x="2758343" y="0"/>
            <a:ext cx="6675314" cy="1049311"/>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EFECTOS DEL ALCOHOL</a:t>
            </a:r>
            <a:endParaRPr lang="es-ES" sz="4500" b="1" dirty="0">
              <a:solidFill>
                <a:schemeClr val="bg1"/>
              </a:solidFill>
              <a:latin typeface="Trebuchet MS" panose="020B0603020202020204" pitchFamily="34" charset="0"/>
            </a:endParaRPr>
          </a:p>
        </p:txBody>
      </p:sp>
      <p:pic>
        <p:nvPicPr>
          <p:cNvPr id="11" name="Imagen 10">
            <a:extLst>
              <a:ext uri="{FF2B5EF4-FFF2-40B4-BE49-F238E27FC236}">
                <a16:creationId xmlns:a16="http://schemas.microsoft.com/office/drawing/2014/main" id="{B2A2762C-BE49-4454-83C8-133E4D703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478" y="1451670"/>
            <a:ext cx="7237044" cy="4524807"/>
          </a:xfrm>
          <a:prstGeom prst="rect">
            <a:avLst/>
          </a:prstGeom>
          <a:ln w="19050">
            <a:solidFill>
              <a:schemeClr val="tx1"/>
            </a:solidFill>
          </a:ln>
        </p:spPr>
      </p:pic>
      <p:pic>
        <p:nvPicPr>
          <p:cNvPr id="7" name="Imagen 6">
            <a:extLst>
              <a:ext uri="{FF2B5EF4-FFF2-40B4-BE49-F238E27FC236}">
                <a16:creationId xmlns:a16="http://schemas.microsoft.com/office/drawing/2014/main" id="{38C3C615-2665-4945-99D3-1B48C2224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621" y="1732475"/>
            <a:ext cx="3566758" cy="3566758"/>
          </a:xfrm>
          <a:prstGeom prst="rect">
            <a:avLst/>
          </a:prstGeom>
        </p:spPr>
      </p:pic>
    </p:spTree>
    <p:extLst>
      <p:ext uri="{BB962C8B-B14F-4D97-AF65-F5344CB8AC3E}">
        <p14:creationId xmlns:p14="http://schemas.microsoft.com/office/powerpoint/2010/main" val="35299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3">
            <a:extLst>
              <a:ext uri="{FF2B5EF4-FFF2-40B4-BE49-F238E27FC236}">
                <a16:creationId xmlns:a16="http://schemas.microsoft.com/office/drawing/2014/main" id="{914DC1C9-6C53-AEE9-65CF-5EEA48510F63}"/>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034056F9-38A9-4685-8257-2187D490207F}"/>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4">
            <a:extLst>
              <a:ext uri="{FF2B5EF4-FFF2-40B4-BE49-F238E27FC236}">
                <a16:creationId xmlns:a16="http://schemas.microsoft.com/office/drawing/2014/main" id="{2620532E-9A0A-4F72-A4D8-21113EF33C9D}"/>
              </a:ext>
            </a:extLst>
          </p:cNvPr>
          <p:cNvSpPr/>
          <p:nvPr/>
        </p:nvSpPr>
        <p:spPr>
          <a:xfrm>
            <a:off x="1132541" y="579761"/>
            <a:ext cx="9926918" cy="5874827"/>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06687790-CA54-4327-BDFC-8D6C7395FEB6}"/>
              </a:ext>
            </a:extLst>
          </p:cNvPr>
          <p:cNvSpPr>
            <a:spLocks noGrp="1"/>
          </p:cNvSpPr>
          <p:nvPr>
            <p:ph type="title"/>
          </p:nvPr>
        </p:nvSpPr>
        <p:spPr>
          <a:xfrm>
            <a:off x="3358978" y="0"/>
            <a:ext cx="5474043" cy="1105647"/>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EFECTOS DEL THC</a:t>
            </a:r>
            <a:endParaRPr lang="es-ES" sz="4500" b="1" dirty="0">
              <a:solidFill>
                <a:schemeClr val="bg1"/>
              </a:solidFill>
              <a:latin typeface="Trebuchet MS" panose="020B0603020202020204" pitchFamily="34" charset="0"/>
            </a:endParaRPr>
          </a:p>
        </p:txBody>
      </p:sp>
      <p:pic>
        <p:nvPicPr>
          <p:cNvPr id="6" name="Imagen 5">
            <a:extLst>
              <a:ext uri="{FF2B5EF4-FFF2-40B4-BE49-F238E27FC236}">
                <a16:creationId xmlns:a16="http://schemas.microsoft.com/office/drawing/2014/main" id="{96216D85-DD0D-4A9E-8455-9F8882449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416" y="1377576"/>
            <a:ext cx="6705166" cy="4817036"/>
          </a:xfrm>
          <a:prstGeom prst="rect">
            <a:avLst/>
          </a:prstGeom>
          <a:ln w="28575">
            <a:solidFill>
              <a:schemeClr val="tx1"/>
            </a:solidFill>
          </a:ln>
        </p:spPr>
      </p:pic>
    </p:spTree>
    <p:extLst>
      <p:ext uri="{BB962C8B-B14F-4D97-AF65-F5344CB8AC3E}">
        <p14:creationId xmlns:p14="http://schemas.microsoft.com/office/powerpoint/2010/main" val="210219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FF41DCA6-7A19-9167-92F6-9727BB128774}"/>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37D62051-C39E-47EF-890D-C06586087C5A}"/>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4">
            <a:extLst>
              <a:ext uri="{FF2B5EF4-FFF2-40B4-BE49-F238E27FC236}">
                <a16:creationId xmlns:a16="http://schemas.microsoft.com/office/drawing/2014/main" id="{A1A46EB4-22D1-4DDD-AD56-E7DCD68F548D}"/>
              </a:ext>
            </a:extLst>
          </p:cNvPr>
          <p:cNvSpPr/>
          <p:nvPr/>
        </p:nvSpPr>
        <p:spPr>
          <a:xfrm>
            <a:off x="838200" y="579761"/>
            <a:ext cx="10515599"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4151404" y="0"/>
            <a:ext cx="3889188" cy="1099671"/>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a:solidFill>
                  <a:schemeClr val="bg1"/>
                </a:solidFill>
                <a:latin typeface="Trebuchet MS" panose="020B0603020202020204" pitchFamily="34" charset="0"/>
              </a:rPr>
              <a:t>OBJETIVO</a:t>
            </a:r>
            <a:endParaRPr lang="es-ES" sz="4500" b="1" dirty="0">
              <a:solidFill>
                <a:schemeClr val="bg1"/>
              </a:solidFill>
              <a:latin typeface="Trebuchet MS" panose="020B0603020202020204" pitchFamily="34" charset="0"/>
            </a:endParaRPr>
          </a:p>
        </p:txBody>
      </p:sp>
      <p:sp>
        <p:nvSpPr>
          <p:cNvPr id="3" name="Content Placeholder 2">
            <a:extLst>
              <a:ext uri="{FF2B5EF4-FFF2-40B4-BE49-F238E27FC236}">
                <a16:creationId xmlns:a16="http://schemas.microsoft.com/office/drawing/2014/main" id="{12464B45-39B6-46DE-A2EA-1C6CE3033197}"/>
              </a:ext>
            </a:extLst>
          </p:cNvPr>
          <p:cNvSpPr>
            <a:spLocks noGrp="1"/>
          </p:cNvSpPr>
          <p:nvPr>
            <p:ph idx="1"/>
          </p:nvPr>
        </p:nvSpPr>
        <p:spPr>
          <a:xfrm>
            <a:off x="1163169" y="2735863"/>
            <a:ext cx="9865659" cy="1869297"/>
          </a:xfrm>
        </p:spPr>
        <p:txBody>
          <a:bodyPr>
            <a:normAutofit/>
          </a:bodyPr>
          <a:lstStyle/>
          <a:p>
            <a:r>
              <a:rPr lang="es-ES" dirty="0">
                <a:solidFill>
                  <a:schemeClr val="bg1"/>
                </a:solidFill>
                <a:latin typeface="Trebuchet MS" panose="020B0603020202020204" pitchFamily="34" charset="0"/>
              </a:rPr>
              <a:t>Desarrollar un sistema capaz de sensar la dinámica pupilar del sujeto con el fin de inferir consumo de drogas psicoactivas.</a:t>
            </a:r>
          </a:p>
        </p:txBody>
      </p:sp>
      <p:pic>
        <p:nvPicPr>
          <p:cNvPr id="8" name="Imagen 7">
            <a:extLst>
              <a:ext uri="{FF2B5EF4-FFF2-40B4-BE49-F238E27FC236}">
                <a16:creationId xmlns:a16="http://schemas.microsoft.com/office/drawing/2014/main" id="{6CCCE62E-4995-91AC-6F5D-15DACC337B18}"/>
              </a:ext>
            </a:extLst>
          </p:cNvPr>
          <p:cNvPicPr>
            <a:picLocks noChangeAspect="1"/>
          </p:cNvPicPr>
          <p:nvPr/>
        </p:nvPicPr>
        <p:blipFill>
          <a:blip r:embed="rId3"/>
          <a:stretch>
            <a:fillRect/>
          </a:stretch>
        </p:blipFill>
        <p:spPr>
          <a:xfrm>
            <a:off x="8928704" y="705479"/>
            <a:ext cx="1536983" cy="1904666"/>
          </a:xfrm>
          <a:prstGeom prst="rect">
            <a:avLst/>
          </a:prstGeom>
        </p:spPr>
      </p:pic>
    </p:spTree>
    <p:extLst>
      <p:ext uri="{BB962C8B-B14F-4D97-AF65-F5344CB8AC3E}">
        <p14:creationId xmlns:p14="http://schemas.microsoft.com/office/powerpoint/2010/main" val="166662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3">
            <a:extLst>
              <a:ext uri="{FF2B5EF4-FFF2-40B4-BE49-F238E27FC236}">
                <a16:creationId xmlns:a16="http://schemas.microsoft.com/office/drawing/2014/main" id="{4D847B24-9D6D-816A-06BA-A4074F050A09}"/>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AE1F24D7-1C60-411C-BABE-142C39486951}"/>
              </a:ext>
            </a:extLst>
          </p:cNvPr>
          <p:cNvSpPr/>
          <p:nvPr/>
        </p:nvSpPr>
        <p:spPr>
          <a:xfrm>
            <a:off x="838200" y="579761"/>
            <a:ext cx="10515599"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n 4">
            <a:extLst>
              <a:ext uri="{FF2B5EF4-FFF2-40B4-BE49-F238E27FC236}">
                <a16:creationId xmlns:a16="http://schemas.microsoft.com/office/drawing/2014/main" id="{1DE62B0C-34B7-BCD5-639F-D62628759294}"/>
              </a:ext>
            </a:extLst>
          </p:cNvPr>
          <p:cNvPicPr>
            <a:picLocks noChangeAspect="1"/>
          </p:cNvPicPr>
          <p:nvPr/>
        </p:nvPicPr>
        <p:blipFill rotWithShape="1">
          <a:blip r:embed="rId3">
            <a:extLst>
              <a:ext uri="{28A0092B-C50C-407E-A947-70E740481C1C}">
                <a14:useLocalDpi xmlns:a14="http://schemas.microsoft.com/office/drawing/2010/main" val="0"/>
              </a:ext>
            </a:extLst>
          </a:blip>
          <a:srcRect l="6295" r="4411"/>
          <a:stretch/>
        </p:blipFill>
        <p:spPr>
          <a:xfrm>
            <a:off x="998218" y="1110689"/>
            <a:ext cx="5020088" cy="3512943"/>
          </a:xfrm>
          <a:prstGeom prst="rect">
            <a:avLst/>
          </a:prstGeom>
          <a:ln w="12700">
            <a:solidFill>
              <a:schemeClr val="bg1"/>
            </a:solidFill>
          </a:ln>
        </p:spPr>
      </p:pic>
      <p:pic>
        <p:nvPicPr>
          <p:cNvPr id="8" name="Imagen 7">
            <a:extLst>
              <a:ext uri="{FF2B5EF4-FFF2-40B4-BE49-F238E27FC236}">
                <a16:creationId xmlns:a16="http://schemas.microsoft.com/office/drawing/2014/main" id="{D5FFEF67-37FC-D27A-D7CB-94874D04594D}"/>
              </a:ext>
            </a:extLst>
          </p:cNvPr>
          <p:cNvPicPr>
            <a:picLocks noChangeAspect="1"/>
          </p:cNvPicPr>
          <p:nvPr/>
        </p:nvPicPr>
        <p:blipFill rotWithShape="1">
          <a:blip r:embed="rId4">
            <a:extLst>
              <a:ext uri="{28A0092B-C50C-407E-A947-70E740481C1C}">
                <a14:useLocalDpi xmlns:a14="http://schemas.microsoft.com/office/drawing/2010/main" val="0"/>
              </a:ext>
            </a:extLst>
          </a:blip>
          <a:srcRect l="4334" r="6341"/>
          <a:stretch/>
        </p:blipFill>
        <p:spPr>
          <a:xfrm>
            <a:off x="6095998" y="3051448"/>
            <a:ext cx="5097783" cy="3120729"/>
          </a:xfrm>
          <a:prstGeom prst="rect">
            <a:avLst/>
          </a:prstGeom>
          <a:ln w="12700">
            <a:solidFill>
              <a:schemeClr val="bg1"/>
            </a:solidFill>
          </a:ln>
        </p:spPr>
      </p:pic>
      <p:sp>
        <p:nvSpPr>
          <p:cNvPr id="6" name="Rectángulo 5">
            <a:extLst>
              <a:ext uri="{FF2B5EF4-FFF2-40B4-BE49-F238E27FC236}">
                <a16:creationId xmlns:a16="http://schemas.microsoft.com/office/drawing/2014/main" id="{2F40C021-2877-4CE7-A428-8FC8FA23F17B}"/>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Flecha: doblada 8">
            <a:extLst>
              <a:ext uri="{FF2B5EF4-FFF2-40B4-BE49-F238E27FC236}">
                <a16:creationId xmlns:a16="http://schemas.microsoft.com/office/drawing/2014/main" id="{72B39B1D-C7F1-4EE7-A205-95886A4AF91C}"/>
              </a:ext>
            </a:extLst>
          </p:cNvPr>
          <p:cNvSpPr/>
          <p:nvPr/>
        </p:nvSpPr>
        <p:spPr>
          <a:xfrm flipH="1" flipV="1">
            <a:off x="6124085" y="1866422"/>
            <a:ext cx="3031865" cy="758077"/>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 name="CuadroTexto 2">
            <a:extLst>
              <a:ext uri="{FF2B5EF4-FFF2-40B4-BE49-F238E27FC236}">
                <a16:creationId xmlns:a16="http://schemas.microsoft.com/office/drawing/2014/main" id="{209AFF56-F787-45FF-BF36-491D8B93129D}"/>
              </a:ext>
            </a:extLst>
          </p:cNvPr>
          <p:cNvSpPr txBox="1"/>
          <p:nvPr/>
        </p:nvSpPr>
        <p:spPr>
          <a:xfrm>
            <a:off x="6813176" y="1189317"/>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VISTA RAYOS X</a:t>
            </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818653" y="0"/>
            <a:ext cx="6554694" cy="97416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HARDWARE CARCASA 1</a:t>
            </a:r>
          </a:p>
        </p:txBody>
      </p:sp>
      <p:sp>
        <p:nvSpPr>
          <p:cNvPr id="10" name="Flecha: doblada 9">
            <a:extLst>
              <a:ext uri="{FF2B5EF4-FFF2-40B4-BE49-F238E27FC236}">
                <a16:creationId xmlns:a16="http://schemas.microsoft.com/office/drawing/2014/main" id="{E44AF774-93FB-49F8-A824-4BD09E7FD1CE}"/>
              </a:ext>
            </a:extLst>
          </p:cNvPr>
          <p:cNvSpPr/>
          <p:nvPr/>
        </p:nvSpPr>
        <p:spPr>
          <a:xfrm flipV="1">
            <a:off x="2818653" y="5520161"/>
            <a:ext cx="3199653" cy="758077"/>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1" name="CuadroTexto 10">
            <a:extLst>
              <a:ext uri="{FF2B5EF4-FFF2-40B4-BE49-F238E27FC236}">
                <a16:creationId xmlns:a16="http://schemas.microsoft.com/office/drawing/2014/main" id="{27FA833B-A895-4524-8AA1-57490CAFE088}"/>
              </a:ext>
            </a:extLst>
          </p:cNvPr>
          <p:cNvSpPr txBox="1"/>
          <p:nvPr/>
        </p:nvSpPr>
        <p:spPr>
          <a:xfrm>
            <a:off x="998218" y="4875583"/>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VISTA SUPERIOR</a:t>
            </a:r>
          </a:p>
        </p:txBody>
      </p:sp>
    </p:spTree>
    <p:extLst>
      <p:ext uri="{BB962C8B-B14F-4D97-AF65-F5344CB8AC3E}">
        <p14:creationId xmlns:p14="http://schemas.microsoft.com/office/powerpoint/2010/main" val="94551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Triangle 3">
            <a:extLst>
              <a:ext uri="{FF2B5EF4-FFF2-40B4-BE49-F238E27FC236}">
                <a16:creationId xmlns:a16="http://schemas.microsoft.com/office/drawing/2014/main" id="{70013166-C11B-9793-B9CC-4A65BDBAA667}"/>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AE1F24D7-1C60-411C-BABE-142C39486951}"/>
              </a:ext>
            </a:extLst>
          </p:cNvPr>
          <p:cNvSpPr/>
          <p:nvPr/>
        </p:nvSpPr>
        <p:spPr>
          <a:xfrm>
            <a:off x="838200" y="579761"/>
            <a:ext cx="10515599"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5">
            <a:extLst>
              <a:ext uri="{FF2B5EF4-FFF2-40B4-BE49-F238E27FC236}">
                <a16:creationId xmlns:a16="http://schemas.microsoft.com/office/drawing/2014/main" id="{2F40C021-2877-4CE7-A428-8FC8FA23F17B}"/>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818653" y="0"/>
            <a:ext cx="6554694" cy="97416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HARDWARE CARCASA 2</a:t>
            </a:r>
          </a:p>
        </p:txBody>
      </p:sp>
      <p:sp>
        <p:nvSpPr>
          <p:cNvPr id="9" name="Flecha: doblada 8">
            <a:extLst>
              <a:ext uri="{FF2B5EF4-FFF2-40B4-BE49-F238E27FC236}">
                <a16:creationId xmlns:a16="http://schemas.microsoft.com/office/drawing/2014/main" id="{72B39B1D-C7F1-4EE7-A205-95886A4AF91C}"/>
              </a:ext>
            </a:extLst>
          </p:cNvPr>
          <p:cNvSpPr/>
          <p:nvPr/>
        </p:nvSpPr>
        <p:spPr>
          <a:xfrm flipH="1" flipV="1">
            <a:off x="5928659" y="1866420"/>
            <a:ext cx="3227291" cy="758077"/>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 name="CuadroTexto 2">
            <a:extLst>
              <a:ext uri="{FF2B5EF4-FFF2-40B4-BE49-F238E27FC236}">
                <a16:creationId xmlns:a16="http://schemas.microsoft.com/office/drawing/2014/main" id="{209AFF56-F787-45FF-BF36-491D8B93129D}"/>
              </a:ext>
            </a:extLst>
          </p:cNvPr>
          <p:cNvSpPr txBox="1"/>
          <p:nvPr/>
        </p:nvSpPr>
        <p:spPr>
          <a:xfrm>
            <a:off x="6813176" y="1189317"/>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VISTA RAYOS X</a:t>
            </a:r>
          </a:p>
        </p:txBody>
      </p:sp>
      <p:sp>
        <p:nvSpPr>
          <p:cNvPr id="10" name="Flecha: doblada 9">
            <a:extLst>
              <a:ext uri="{FF2B5EF4-FFF2-40B4-BE49-F238E27FC236}">
                <a16:creationId xmlns:a16="http://schemas.microsoft.com/office/drawing/2014/main" id="{E44AF774-93FB-49F8-A824-4BD09E7FD1CE}"/>
              </a:ext>
            </a:extLst>
          </p:cNvPr>
          <p:cNvSpPr/>
          <p:nvPr/>
        </p:nvSpPr>
        <p:spPr>
          <a:xfrm flipV="1">
            <a:off x="2818653" y="5520160"/>
            <a:ext cx="3048747" cy="758077"/>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1" name="CuadroTexto 10">
            <a:extLst>
              <a:ext uri="{FF2B5EF4-FFF2-40B4-BE49-F238E27FC236}">
                <a16:creationId xmlns:a16="http://schemas.microsoft.com/office/drawing/2014/main" id="{27FA833B-A895-4524-8AA1-57490CAFE088}"/>
              </a:ext>
            </a:extLst>
          </p:cNvPr>
          <p:cNvSpPr txBox="1"/>
          <p:nvPr/>
        </p:nvSpPr>
        <p:spPr>
          <a:xfrm>
            <a:off x="998218" y="4875583"/>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VISTA SUPERIOR</a:t>
            </a:r>
          </a:p>
        </p:txBody>
      </p:sp>
      <p:pic>
        <p:nvPicPr>
          <p:cNvPr id="12" name="Imagen 11">
            <a:extLst>
              <a:ext uri="{FF2B5EF4-FFF2-40B4-BE49-F238E27FC236}">
                <a16:creationId xmlns:a16="http://schemas.microsoft.com/office/drawing/2014/main" id="{F9C675D0-DA68-45C2-9DD5-150FBF073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01" y="1081773"/>
            <a:ext cx="4890723" cy="3444645"/>
          </a:xfrm>
          <a:prstGeom prst="rect">
            <a:avLst/>
          </a:prstGeom>
          <a:ln>
            <a:solidFill>
              <a:schemeClr val="bg1"/>
            </a:solidFill>
          </a:ln>
        </p:spPr>
      </p:pic>
      <p:pic>
        <p:nvPicPr>
          <p:cNvPr id="13" name="Imagen 12">
            <a:extLst>
              <a:ext uri="{FF2B5EF4-FFF2-40B4-BE49-F238E27FC236}">
                <a16:creationId xmlns:a16="http://schemas.microsoft.com/office/drawing/2014/main" id="{2B932F7D-03A4-49A8-9B6C-9E5E1CC71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246" y="3761554"/>
            <a:ext cx="5272707" cy="2387750"/>
          </a:xfrm>
          <a:prstGeom prst="rect">
            <a:avLst/>
          </a:prstGeom>
          <a:ln>
            <a:solidFill>
              <a:schemeClr val="bg1"/>
            </a:solidFill>
          </a:ln>
        </p:spPr>
      </p:pic>
    </p:spTree>
    <p:extLst>
      <p:ext uri="{BB962C8B-B14F-4D97-AF65-F5344CB8AC3E}">
        <p14:creationId xmlns:p14="http://schemas.microsoft.com/office/powerpoint/2010/main" val="3127219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3">
            <a:extLst>
              <a:ext uri="{FF2B5EF4-FFF2-40B4-BE49-F238E27FC236}">
                <a16:creationId xmlns:a16="http://schemas.microsoft.com/office/drawing/2014/main" id="{88B4824D-A25A-79C5-475A-4A878CCFA0F6}"/>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2F40C021-2877-4CE7-A428-8FC8FA23F17B}"/>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AE1F24D7-1C60-411C-BABE-142C39486951}"/>
              </a:ext>
            </a:extLst>
          </p:cNvPr>
          <p:cNvSpPr/>
          <p:nvPr/>
        </p:nvSpPr>
        <p:spPr>
          <a:xfrm>
            <a:off x="621554" y="579761"/>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818653" y="0"/>
            <a:ext cx="6554694" cy="97416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HARDWARE CÁMARA</a:t>
            </a:r>
          </a:p>
        </p:txBody>
      </p:sp>
      <p:sp>
        <p:nvSpPr>
          <p:cNvPr id="9" name="Flecha: doblada 8">
            <a:extLst>
              <a:ext uri="{FF2B5EF4-FFF2-40B4-BE49-F238E27FC236}">
                <a16:creationId xmlns:a16="http://schemas.microsoft.com/office/drawing/2014/main" id="{72B39B1D-C7F1-4EE7-A205-95886A4AF91C}"/>
              </a:ext>
            </a:extLst>
          </p:cNvPr>
          <p:cNvSpPr/>
          <p:nvPr/>
        </p:nvSpPr>
        <p:spPr>
          <a:xfrm flipH="1" flipV="1">
            <a:off x="6438151" y="1866419"/>
            <a:ext cx="2717798" cy="758077"/>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 name="CuadroTexto 2">
            <a:extLst>
              <a:ext uri="{FF2B5EF4-FFF2-40B4-BE49-F238E27FC236}">
                <a16:creationId xmlns:a16="http://schemas.microsoft.com/office/drawing/2014/main" id="{209AFF56-F787-45FF-BF36-491D8B93129D}"/>
              </a:ext>
            </a:extLst>
          </p:cNvPr>
          <p:cNvSpPr txBox="1"/>
          <p:nvPr/>
        </p:nvSpPr>
        <p:spPr>
          <a:xfrm>
            <a:off x="6813176" y="1189317"/>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VISTA RAYOS X</a:t>
            </a:r>
          </a:p>
        </p:txBody>
      </p:sp>
      <p:sp>
        <p:nvSpPr>
          <p:cNvPr id="10" name="Flecha: doblada 9">
            <a:extLst>
              <a:ext uri="{FF2B5EF4-FFF2-40B4-BE49-F238E27FC236}">
                <a16:creationId xmlns:a16="http://schemas.microsoft.com/office/drawing/2014/main" id="{E44AF774-93FB-49F8-A824-4BD09E7FD1CE}"/>
              </a:ext>
            </a:extLst>
          </p:cNvPr>
          <p:cNvSpPr/>
          <p:nvPr/>
        </p:nvSpPr>
        <p:spPr>
          <a:xfrm flipV="1">
            <a:off x="2818653" y="5520159"/>
            <a:ext cx="3594217" cy="758077"/>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1" name="CuadroTexto 10">
            <a:extLst>
              <a:ext uri="{FF2B5EF4-FFF2-40B4-BE49-F238E27FC236}">
                <a16:creationId xmlns:a16="http://schemas.microsoft.com/office/drawing/2014/main" id="{27FA833B-A895-4524-8AA1-57490CAFE088}"/>
              </a:ext>
            </a:extLst>
          </p:cNvPr>
          <p:cNvSpPr txBox="1"/>
          <p:nvPr/>
        </p:nvSpPr>
        <p:spPr>
          <a:xfrm>
            <a:off x="1061291" y="4843052"/>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VISTA FRONTAL</a:t>
            </a:r>
          </a:p>
        </p:txBody>
      </p:sp>
      <p:pic>
        <p:nvPicPr>
          <p:cNvPr id="14" name="Imagen 13">
            <a:extLst>
              <a:ext uri="{FF2B5EF4-FFF2-40B4-BE49-F238E27FC236}">
                <a16:creationId xmlns:a16="http://schemas.microsoft.com/office/drawing/2014/main" id="{A1F8714E-E6FC-41A7-B3A0-BB233E075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1" y="1094457"/>
            <a:ext cx="5297799" cy="3416001"/>
          </a:xfrm>
          <a:prstGeom prst="rect">
            <a:avLst/>
          </a:prstGeom>
          <a:ln>
            <a:solidFill>
              <a:schemeClr val="bg1"/>
            </a:solidFill>
          </a:ln>
        </p:spPr>
      </p:pic>
      <p:pic>
        <p:nvPicPr>
          <p:cNvPr id="15" name="Imagen 14">
            <a:extLst>
              <a:ext uri="{FF2B5EF4-FFF2-40B4-BE49-F238E27FC236}">
                <a16:creationId xmlns:a16="http://schemas.microsoft.com/office/drawing/2014/main" id="{BEBA4E3A-57F1-4A18-9F41-511DC3BDD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383" y="3958903"/>
            <a:ext cx="5014434" cy="2161514"/>
          </a:xfrm>
          <a:prstGeom prst="rect">
            <a:avLst/>
          </a:prstGeom>
          <a:ln>
            <a:solidFill>
              <a:schemeClr val="bg1"/>
            </a:solidFill>
          </a:ln>
        </p:spPr>
      </p:pic>
    </p:spTree>
    <p:extLst>
      <p:ext uri="{BB962C8B-B14F-4D97-AF65-F5344CB8AC3E}">
        <p14:creationId xmlns:p14="http://schemas.microsoft.com/office/powerpoint/2010/main" val="353038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3">
            <a:extLst>
              <a:ext uri="{FF2B5EF4-FFF2-40B4-BE49-F238E27FC236}">
                <a16:creationId xmlns:a16="http://schemas.microsoft.com/office/drawing/2014/main" id="{47E99D82-FC61-91A4-7AD8-BD9154C5C26F}"/>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2F40C021-2877-4CE7-A428-8FC8FA23F17B}"/>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AE1F24D7-1C60-411C-BABE-142C39486951}"/>
              </a:ext>
            </a:extLst>
          </p:cNvPr>
          <p:cNvSpPr/>
          <p:nvPr/>
        </p:nvSpPr>
        <p:spPr>
          <a:xfrm>
            <a:off x="621554" y="579761"/>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818653" y="0"/>
            <a:ext cx="6554694" cy="97416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HARDWARE INTEGRADO</a:t>
            </a:r>
          </a:p>
        </p:txBody>
      </p:sp>
      <p:sp>
        <p:nvSpPr>
          <p:cNvPr id="9" name="Flecha: doblada 8">
            <a:extLst>
              <a:ext uri="{FF2B5EF4-FFF2-40B4-BE49-F238E27FC236}">
                <a16:creationId xmlns:a16="http://schemas.microsoft.com/office/drawing/2014/main" id="{72B39B1D-C7F1-4EE7-A205-95886A4AF91C}"/>
              </a:ext>
            </a:extLst>
          </p:cNvPr>
          <p:cNvSpPr/>
          <p:nvPr/>
        </p:nvSpPr>
        <p:spPr>
          <a:xfrm flipH="1" flipV="1">
            <a:off x="6765364" y="2709978"/>
            <a:ext cx="2607981" cy="894602"/>
          </a:xfrm>
          <a:prstGeom prst="bentArrow">
            <a:avLst>
              <a:gd name="adj1" fmla="val 25000"/>
              <a:gd name="adj2" fmla="val 46512"/>
              <a:gd name="adj3" fmla="val 25000"/>
              <a:gd name="adj4" fmla="val 4375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 name="CuadroTexto 2">
            <a:extLst>
              <a:ext uri="{FF2B5EF4-FFF2-40B4-BE49-F238E27FC236}">
                <a16:creationId xmlns:a16="http://schemas.microsoft.com/office/drawing/2014/main" id="{209AFF56-F787-45FF-BF36-491D8B93129D}"/>
              </a:ext>
            </a:extLst>
          </p:cNvPr>
          <p:cNvSpPr txBox="1"/>
          <p:nvPr/>
        </p:nvSpPr>
        <p:spPr>
          <a:xfrm>
            <a:off x="6992367" y="2032870"/>
            <a:ext cx="4165599" cy="677108"/>
          </a:xfrm>
          <a:prstGeom prst="rect">
            <a:avLst/>
          </a:prstGeom>
          <a:solidFill>
            <a:schemeClr val="bg1"/>
          </a:solidFill>
          <a:ln w="12700">
            <a:solidFill>
              <a:schemeClr val="tx1"/>
            </a:solidFill>
          </a:ln>
        </p:spPr>
        <p:txBody>
          <a:bodyPr wrap="square" rtlCol="0">
            <a:spAutoFit/>
          </a:bodyPr>
          <a:lstStyle/>
          <a:p>
            <a:pPr algn="ctr"/>
            <a:r>
              <a:rPr lang="es-AR" sz="3800" dirty="0">
                <a:latin typeface="Leelawadee" panose="020B0502040204020203" pitchFamily="34" charset="-34"/>
                <a:cs typeface="Leelawadee" panose="020B0502040204020203" pitchFamily="34" charset="-34"/>
              </a:rPr>
              <a:t>VERSIÓN FINAL</a:t>
            </a:r>
          </a:p>
        </p:txBody>
      </p:sp>
      <p:pic>
        <p:nvPicPr>
          <p:cNvPr id="12" name="Imagen 11">
            <a:extLst>
              <a:ext uri="{FF2B5EF4-FFF2-40B4-BE49-F238E27FC236}">
                <a16:creationId xmlns:a16="http://schemas.microsoft.com/office/drawing/2014/main" id="{EFE0EE3D-A319-41BC-9229-C47C7D86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42" y="1189941"/>
            <a:ext cx="5544933" cy="4829278"/>
          </a:xfrm>
          <a:prstGeom prst="rect">
            <a:avLst/>
          </a:prstGeom>
          <a:ln>
            <a:solidFill>
              <a:schemeClr val="bg1"/>
            </a:solidFill>
          </a:ln>
        </p:spPr>
      </p:pic>
    </p:spTree>
    <p:extLst>
      <p:ext uri="{BB962C8B-B14F-4D97-AF65-F5344CB8AC3E}">
        <p14:creationId xmlns:p14="http://schemas.microsoft.com/office/powerpoint/2010/main" val="254082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sdpn21_nada_2">
            <a:hlinkClick r:id="" action="ppaction://media"/>
            <a:extLst>
              <a:ext uri="{FF2B5EF4-FFF2-40B4-BE49-F238E27FC236}">
                <a16:creationId xmlns:a16="http://schemas.microsoft.com/office/drawing/2014/main" id="{AD3F2ED8-1BAB-4E4E-97CD-1D8C8C2EB1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47072" y="0"/>
            <a:ext cx="9144834" cy="6858000"/>
          </a:xfrm>
        </p:spPr>
      </p:pic>
      <p:sp>
        <p:nvSpPr>
          <p:cNvPr id="2" name="Marcador de número de diapositiva 1">
            <a:extLst>
              <a:ext uri="{FF2B5EF4-FFF2-40B4-BE49-F238E27FC236}">
                <a16:creationId xmlns:a16="http://schemas.microsoft.com/office/drawing/2014/main" id="{B89BE20D-E2C7-4C63-B25D-128FB9FE6587}"/>
              </a:ext>
            </a:extLst>
          </p:cNvPr>
          <p:cNvSpPr>
            <a:spLocks noGrp="1"/>
          </p:cNvSpPr>
          <p:nvPr>
            <p:ph type="sldNum" sz="quarter" idx="12"/>
          </p:nvPr>
        </p:nvSpPr>
        <p:spPr/>
        <p:txBody>
          <a:bodyPr/>
          <a:lstStyle/>
          <a:p>
            <a:fld id="{E21903F3-20FA-41D9-B4CD-33777F0AD2E0}" type="slidenum">
              <a:rPr lang="es-ES" smtClean="0"/>
              <a:t>18</a:t>
            </a:fld>
            <a:endParaRPr lang="es-ES"/>
          </a:p>
        </p:txBody>
      </p:sp>
    </p:spTree>
    <p:extLst>
      <p:ext uri="{BB962C8B-B14F-4D97-AF65-F5344CB8AC3E}">
        <p14:creationId xmlns:p14="http://schemas.microsoft.com/office/powerpoint/2010/main" val="250811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 Triangle 3">
            <a:extLst>
              <a:ext uri="{FF2B5EF4-FFF2-40B4-BE49-F238E27FC236}">
                <a16:creationId xmlns:a16="http://schemas.microsoft.com/office/drawing/2014/main" id="{2B069F25-6313-C646-3ACF-CB599856E64E}"/>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ángulo 27">
            <a:extLst>
              <a:ext uri="{FF2B5EF4-FFF2-40B4-BE49-F238E27FC236}">
                <a16:creationId xmlns:a16="http://schemas.microsoft.com/office/drawing/2014/main" id="{CBE09B96-60F9-4C5C-B71B-8F17106375D5}"/>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9">
            <a:extLst>
              <a:ext uri="{FF2B5EF4-FFF2-40B4-BE49-F238E27FC236}">
                <a16:creationId xmlns:a16="http://schemas.microsoft.com/office/drawing/2014/main" id="{B4B7BF36-860B-4ECC-A821-FAD60C5D5976}"/>
              </a:ext>
            </a:extLst>
          </p:cNvPr>
          <p:cNvSpPr/>
          <p:nvPr/>
        </p:nvSpPr>
        <p:spPr>
          <a:xfrm>
            <a:off x="606612"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4172323" y="36508"/>
            <a:ext cx="3847353" cy="1146833"/>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S</a:t>
            </a:r>
            <a:r>
              <a:rPr lang="es-AR" sz="4500" b="1" dirty="0">
                <a:solidFill>
                  <a:schemeClr val="bg1"/>
                </a:solidFill>
                <a:latin typeface="Trebuchet MS" panose="020B0603020202020204" pitchFamily="34" charset="0"/>
              </a:rPr>
              <a:t>OFTWARE </a:t>
            </a:r>
            <a:endParaRPr lang="es-ES" sz="4500" b="1" dirty="0">
              <a:solidFill>
                <a:schemeClr val="bg1"/>
              </a:solidFill>
              <a:latin typeface="Trebuchet MS" panose="020B0603020202020204" pitchFamily="34" charset="0"/>
            </a:endParaRPr>
          </a:p>
        </p:txBody>
      </p:sp>
      <p:sp>
        <p:nvSpPr>
          <p:cNvPr id="11" name="Rectángulo 10">
            <a:extLst>
              <a:ext uri="{FF2B5EF4-FFF2-40B4-BE49-F238E27FC236}">
                <a16:creationId xmlns:a16="http://schemas.microsoft.com/office/drawing/2014/main" id="{6604E5EE-390B-491F-8351-0797D4ECC723}"/>
              </a:ext>
            </a:extLst>
          </p:cNvPr>
          <p:cNvSpPr/>
          <p:nvPr/>
        </p:nvSpPr>
        <p:spPr>
          <a:xfrm>
            <a:off x="920377" y="1515969"/>
            <a:ext cx="3789082" cy="1624107"/>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n 4">
            <a:extLst>
              <a:ext uri="{FF2B5EF4-FFF2-40B4-BE49-F238E27FC236}">
                <a16:creationId xmlns:a16="http://schemas.microsoft.com/office/drawing/2014/main" id="{085F20CB-07C1-4E9F-8EE6-B12A725E9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80" y="1693005"/>
            <a:ext cx="3378948" cy="1351579"/>
          </a:xfrm>
          <a:prstGeom prst="rect">
            <a:avLst/>
          </a:prstGeom>
        </p:spPr>
      </p:pic>
      <p:pic>
        <p:nvPicPr>
          <p:cNvPr id="7" name="Imagen 6">
            <a:extLst>
              <a:ext uri="{FF2B5EF4-FFF2-40B4-BE49-F238E27FC236}">
                <a16:creationId xmlns:a16="http://schemas.microsoft.com/office/drawing/2014/main" id="{2ED7BCFF-5868-4CC1-955E-05928F741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000" y="3207746"/>
            <a:ext cx="2292961" cy="2034566"/>
          </a:xfrm>
          <a:prstGeom prst="rect">
            <a:avLst/>
          </a:prstGeom>
          <a:ln w="28575">
            <a:solidFill>
              <a:srgbClr val="003982"/>
            </a:solidFill>
          </a:ln>
        </p:spPr>
      </p:pic>
      <p:sp>
        <p:nvSpPr>
          <p:cNvPr id="12" name="Rectángulo 11">
            <a:extLst>
              <a:ext uri="{FF2B5EF4-FFF2-40B4-BE49-F238E27FC236}">
                <a16:creationId xmlns:a16="http://schemas.microsoft.com/office/drawing/2014/main" id="{A9954BEE-5523-4B7C-BE36-2A3828B7B63F}"/>
              </a:ext>
            </a:extLst>
          </p:cNvPr>
          <p:cNvSpPr/>
          <p:nvPr/>
        </p:nvSpPr>
        <p:spPr>
          <a:xfrm>
            <a:off x="947502" y="3218775"/>
            <a:ext cx="2781977" cy="1655966"/>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9" name="Imagen 8">
            <a:extLst>
              <a:ext uri="{FF2B5EF4-FFF2-40B4-BE49-F238E27FC236}">
                <a16:creationId xmlns:a16="http://schemas.microsoft.com/office/drawing/2014/main" id="{80A38948-8859-46B4-85C8-C88417FA4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969" y="3309991"/>
            <a:ext cx="2568831" cy="1473533"/>
          </a:xfrm>
          <a:prstGeom prst="rect">
            <a:avLst/>
          </a:prstGeom>
        </p:spPr>
      </p:pic>
      <p:sp>
        <p:nvSpPr>
          <p:cNvPr id="13" name="Rectángulo 12">
            <a:extLst>
              <a:ext uri="{FF2B5EF4-FFF2-40B4-BE49-F238E27FC236}">
                <a16:creationId xmlns:a16="http://schemas.microsoft.com/office/drawing/2014/main" id="{927F677F-72AC-403E-B264-2A886ED1B36F}"/>
              </a:ext>
            </a:extLst>
          </p:cNvPr>
          <p:cNvSpPr/>
          <p:nvPr/>
        </p:nvSpPr>
        <p:spPr>
          <a:xfrm>
            <a:off x="4810727" y="1522339"/>
            <a:ext cx="3847353" cy="1617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5" name="Imagen 14">
            <a:extLst>
              <a:ext uri="{FF2B5EF4-FFF2-40B4-BE49-F238E27FC236}">
                <a16:creationId xmlns:a16="http://schemas.microsoft.com/office/drawing/2014/main" id="{A1CF6D3F-063D-4C2C-8E51-D6E8A83F7F23}"/>
              </a:ext>
            </a:extLst>
          </p:cNvPr>
          <p:cNvPicPr>
            <a:picLocks noChangeAspect="1"/>
          </p:cNvPicPr>
          <p:nvPr/>
        </p:nvPicPr>
        <p:blipFill rotWithShape="1">
          <a:blip r:embed="rId6">
            <a:extLst>
              <a:ext uri="{28A0092B-C50C-407E-A947-70E740481C1C}">
                <a14:useLocalDpi xmlns:a14="http://schemas.microsoft.com/office/drawing/2010/main" val="0"/>
              </a:ext>
            </a:extLst>
          </a:blip>
          <a:srcRect l="16842" r="18835" b="23945"/>
          <a:stretch/>
        </p:blipFill>
        <p:spPr>
          <a:xfrm>
            <a:off x="4970802" y="1583461"/>
            <a:ext cx="3331045" cy="1343980"/>
          </a:xfrm>
          <a:prstGeom prst="rect">
            <a:avLst/>
          </a:prstGeom>
        </p:spPr>
      </p:pic>
      <p:sp>
        <p:nvSpPr>
          <p:cNvPr id="18" name="Rectángulo 17">
            <a:extLst>
              <a:ext uri="{FF2B5EF4-FFF2-40B4-BE49-F238E27FC236}">
                <a16:creationId xmlns:a16="http://schemas.microsoft.com/office/drawing/2014/main" id="{C027FC65-6980-48D1-BE6F-AAB2E2CC01DA}"/>
              </a:ext>
            </a:extLst>
          </p:cNvPr>
          <p:cNvSpPr/>
          <p:nvPr/>
        </p:nvSpPr>
        <p:spPr>
          <a:xfrm>
            <a:off x="6268607" y="3207745"/>
            <a:ext cx="5125913" cy="13696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Imagen 16">
            <a:extLst>
              <a:ext uri="{FF2B5EF4-FFF2-40B4-BE49-F238E27FC236}">
                <a16:creationId xmlns:a16="http://schemas.microsoft.com/office/drawing/2014/main" id="{B5380642-D34E-4E31-9DED-F6FBF14232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2870" y="3291091"/>
            <a:ext cx="4902130" cy="1202908"/>
          </a:xfrm>
          <a:prstGeom prst="rect">
            <a:avLst/>
          </a:prstGeom>
        </p:spPr>
      </p:pic>
      <p:sp>
        <p:nvSpPr>
          <p:cNvPr id="21" name="Rectángulo 20">
            <a:extLst>
              <a:ext uri="{FF2B5EF4-FFF2-40B4-BE49-F238E27FC236}">
                <a16:creationId xmlns:a16="http://schemas.microsoft.com/office/drawing/2014/main" id="{98B6AFC7-88FE-406E-AE83-02013BEE9E6C}"/>
              </a:ext>
            </a:extLst>
          </p:cNvPr>
          <p:cNvSpPr/>
          <p:nvPr/>
        </p:nvSpPr>
        <p:spPr>
          <a:xfrm>
            <a:off x="6283113" y="4615727"/>
            <a:ext cx="2731423" cy="16377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0" name="Imagen 19">
            <a:extLst>
              <a:ext uri="{FF2B5EF4-FFF2-40B4-BE49-F238E27FC236}">
                <a16:creationId xmlns:a16="http://schemas.microsoft.com/office/drawing/2014/main" id="{0830A95E-D510-4E9A-9711-A875A4F8A7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3406" y="4660691"/>
            <a:ext cx="2385944" cy="1523592"/>
          </a:xfrm>
          <a:prstGeom prst="rect">
            <a:avLst/>
          </a:prstGeom>
        </p:spPr>
      </p:pic>
      <p:sp>
        <p:nvSpPr>
          <p:cNvPr id="24" name="Rectángulo 23">
            <a:extLst>
              <a:ext uri="{FF2B5EF4-FFF2-40B4-BE49-F238E27FC236}">
                <a16:creationId xmlns:a16="http://schemas.microsoft.com/office/drawing/2014/main" id="{D5078360-BD9A-488E-B4A7-73A5A8B144AE}"/>
              </a:ext>
            </a:extLst>
          </p:cNvPr>
          <p:cNvSpPr/>
          <p:nvPr/>
        </p:nvSpPr>
        <p:spPr>
          <a:xfrm>
            <a:off x="935157" y="4892764"/>
            <a:ext cx="2794323" cy="1214186"/>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3" name="Imagen 22">
            <a:extLst>
              <a:ext uri="{FF2B5EF4-FFF2-40B4-BE49-F238E27FC236}">
                <a16:creationId xmlns:a16="http://schemas.microsoft.com/office/drawing/2014/main" id="{7B32A30E-6E2D-4745-802C-0B679B4F76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6504" y="4989457"/>
            <a:ext cx="2731423" cy="1125774"/>
          </a:xfrm>
          <a:prstGeom prst="rect">
            <a:avLst/>
          </a:prstGeom>
        </p:spPr>
      </p:pic>
      <p:sp>
        <p:nvSpPr>
          <p:cNvPr id="27" name="Rectángulo 26">
            <a:extLst>
              <a:ext uri="{FF2B5EF4-FFF2-40B4-BE49-F238E27FC236}">
                <a16:creationId xmlns:a16="http://schemas.microsoft.com/office/drawing/2014/main" id="{B0CEF78B-4A36-4809-8BB3-4D9679E226E4}"/>
              </a:ext>
            </a:extLst>
          </p:cNvPr>
          <p:cNvSpPr/>
          <p:nvPr/>
        </p:nvSpPr>
        <p:spPr>
          <a:xfrm>
            <a:off x="8759348" y="1515969"/>
            <a:ext cx="2635173" cy="1617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6" name="Imagen 25">
            <a:extLst>
              <a:ext uri="{FF2B5EF4-FFF2-40B4-BE49-F238E27FC236}">
                <a16:creationId xmlns:a16="http://schemas.microsoft.com/office/drawing/2014/main" id="{A89C0098-6AF7-4B04-BF97-894383CA00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17010" y="1817277"/>
            <a:ext cx="2454613" cy="1227307"/>
          </a:xfrm>
          <a:prstGeom prst="rect">
            <a:avLst/>
          </a:prstGeom>
        </p:spPr>
      </p:pic>
      <p:sp>
        <p:nvSpPr>
          <p:cNvPr id="31" name="Rectángulo 30">
            <a:extLst>
              <a:ext uri="{FF2B5EF4-FFF2-40B4-BE49-F238E27FC236}">
                <a16:creationId xmlns:a16="http://schemas.microsoft.com/office/drawing/2014/main" id="{D3AE7C70-A6EB-40BC-9F9F-997CCB3A109C}"/>
              </a:ext>
            </a:extLst>
          </p:cNvPr>
          <p:cNvSpPr/>
          <p:nvPr/>
        </p:nvSpPr>
        <p:spPr>
          <a:xfrm>
            <a:off x="9093793" y="4635764"/>
            <a:ext cx="2300728" cy="1617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 name="Imagen 29">
            <a:extLst>
              <a:ext uri="{FF2B5EF4-FFF2-40B4-BE49-F238E27FC236}">
                <a16:creationId xmlns:a16="http://schemas.microsoft.com/office/drawing/2014/main" id="{B25C0108-0615-4621-9892-7DF2498181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46654" y="4805138"/>
            <a:ext cx="2192870" cy="1203716"/>
          </a:xfrm>
          <a:prstGeom prst="rect">
            <a:avLst/>
          </a:prstGeom>
        </p:spPr>
      </p:pic>
    </p:spTree>
    <p:extLst>
      <p:ext uri="{BB962C8B-B14F-4D97-AF65-F5344CB8AC3E}">
        <p14:creationId xmlns:p14="http://schemas.microsoft.com/office/powerpoint/2010/main" val="63579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randombar(horizontal)">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par>
                                <p:cTn id="25" presetID="14" presetClass="entr" presetSubtype="1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randombar(horizont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randombar(horizont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randombar(horizontal)">
                                      <p:cBhvr>
                                        <p:cTn id="56" dur="500"/>
                                        <p:tgtEl>
                                          <p:spTgt spid="20"/>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randombar(horizontal)">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randombar(horizontal)">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8" grpId="0" animBg="1"/>
      <p:bldP spid="21" grpId="0" animBg="1"/>
      <p:bldP spid="24" grpId="0" animBg="1"/>
      <p:bldP spid="27"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Triangle 3">
            <a:extLst>
              <a:ext uri="{FF2B5EF4-FFF2-40B4-BE49-F238E27FC236}">
                <a16:creationId xmlns:a16="http://schemas.microsoft.com/office/drawing/2014/main" id="{6A1BCB5C-3C45-7FB5-E34F-659EF00AA284}"/>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24F253F5-6740-42C5-B55D-7D8603CCD9B7}"/>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4">
            <a:extLst>
              <a:ext uri="{FF2B5EF4-FFF2-40B4-BE49-F238E27FC236}">
                <a16:creationId xmlns:a16="http://schemas.microsoft.com/office/drawing/2014/main" id="{97DFF19B-51B2-4F46-A305-6D2F8E750C7D}"/>
              </a:ext>
            </a:extLst>
          </p:cNvPr>
          <p:cNvSpPr/>
          <p:nvPr/>
        </p:nvSpPr>
        <p:spPr>
          <a:xfrm>
            <a:off x="566542" y="980184"/>
            <a:ext cx="11058916" cy="5274546"/>
          </a:xfrm>
          <a:prstGeom prst="rect">
            <a:avLst/>
          </a:prstGeom>
          <a:solidFill>
            <a:srgbClr val="4C74A6"/>
          </a:solidFill>
          <a:ln w="1016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EEA564FE-E134-4044-89F3-5BE3235D2551}"/>
              </a:ext>
            </a:extLst>
          </p:cNvPr>
          <p:cNvSpPr>
            <a:spLocks noGrp="1"/>
          </p:cNvSpPr>
          <p:nvPr>
            <p:ph type="title"/>
          </p:nvPr>
        </p:nvSpPr>
        <p:spPr>
          <a:xfrm>
            <a:off x="838200" y="1480715"/>
            <a:ext cx="10515600" cy="858817"/>
          </a:xfrm>
        </p:spPr>
        <p:txBody>
          <a:bodyPr>
            <a:noAutofit/>
          </a:bodyPr>
          <a:lstStyle/>
          <a:p>
            <a:pPr marL="571500" indent="-571500">
              <a:buFont typeface="Arial" panose="020B0604020202020204" pitchFamily="34" charset="0"/>
              <a:buChar char="•"/>
            </a:pPr>
            <a:r>
              <a:rPr lang="es-ES" sz="3600" dirty="0">
                <a:solidFill>
                  <a:schemeClr val="bg1"/>
                </a:solidFill>
                <a:latin typeface="Trebuchet MS" panose="020B0603020202020204" pitchFamily="34" charset="0"/>
              </a:rPr>
              <a:t>6.627 muertes derivadas de siniestros viales:</a:t>
            </a:r>
          </a:p>
        </p:txBody>
      </p:sp>
      <p:sp>
        <p:nvSpPr>
          <p:cNvPr id="8" name="Title 1">
            <a:extLst>
              <a:ext uri="{FF2B5EF4-FFF2-40B4-BE49-F238E27FC236}">
                <a16:creationId xmlns:a16="http://schemas.microsoft.com/office/drawing/2014/main" id="{B82A0BF6-8196-4816-B8BF-DE5B1CB4C4F3}"/>
              </a:ext>
            </a:extLst>
          </p:cNvPr>
          <p:cNvSpPr txBox="1">
            <a:spLocks/>
          </p:cNvSpPr>
          <p:nvPr/>
        </p:nvSpPr>
        <p:spPr>
          <a:xfrm>
            <a:off x="1464501" y="5187989"/>
            <a:ext cx="10071970" cy="1066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v"/>
            </a:pPr>
            <a:endParaRPr lang="es-ES" sz="3000" dirty="0">
              <a:solidFill>
                <a:schemeClr val="bg1"/>
              </a:solidFill>
              <a:latin typeface="Trebuchet MS" panose="020B0603020202020204" pitchFamily="34" charset="0"/>
            </a:endParaRPr>
          </a:p>
        </p:txBody>
      </p:sp>
      <p:sp>
        <p:nvSpPr>
          <p:cNvPr id="10" name="Title 1">
            <a:extLst>
              <a:ext uri="{FF2B5EF4-FFF2-40B4-BE49-F238E27FC236}">
                <a16:creationId xmlns:a16="http://schemas.microsoft.com/office/drawing/2014/main" id="{263081C5-D36E-0C6B-ED1D-65A096915F20}"/>
              </a:ext>
            </a:extLst>
          </p:cNvPr>
          <p:cNvSpPr txBox="1">
            <a:spLocks/>
          </p:cNvSpPr>
          <p:nvPr/>
        </p:nvSpPr>
        <p:spPr>
          <a:xfrm>
            <a:off x="838200" y="183946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200" dirty="0">
              <a:solidFill>
                <a:schemeClr val="bg1"/>
              </a:solidFill>
              <a:latin typeface="Trebuchet MS" panose="020B0603020202020204" pitchFamily="34" charset="0"/>
            </a:endParaRPr>
          </a:p>
        </p:txBody>
      </p:sp>
      <p:sp>
        <p:nvSpPr>
          <p:cNvPr id="11" name="Title 1">
            <a:extLst>
              <a:ext uri="{FF2B5EF4-FFF2-40B4-BE49-F238E27FC236}">
                <a16:creationId xmlns:a16="http://schemas.microsoft.com/office/drawing/2014/main" id="{F7AC0E71-1B83-81B6-40CC-4541E07C4446}"/>
              </a:ext>
            </a:extLst>
          </p:cNvPr>
          <p:cNvSpPr txBox="1">
            <a:spLocks/>
          </p:cNvSpPr>
          <p:nvPr/>
        </p:nvSpPr>
        <p:spPr>
          <a:xfrm>
            <a:off x="1464501" y="4858907"/>
            <a:ext cx="9262998" cy="1066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v"/>
            </a:pPr>
            <a:r>
              <a:rPr lang="es-ES" sz="3000" dirty="0">
                <a:solidFill>
                  <a:schemeClr val="bg1"/>
                </a:solidFill>
                <a:latin typeface="Trebuchet MS" panose="020B0603020202020204" pitchFamily="34" charset="0"/>
              </a:rPr>
              <a:t>	89,5% actitud negligente o impericia</a:t>
            </a:r>
          </a:p>
          <a:p>
            <a:pPr marL="457200" indent="-457200">
              <a:buFont typeface="Wingdings" panose="05000000000000000000" pitchFamily="2" charset="2"/>
              <a:buChar char="v"/>
            </a:pPr>
            <a:endParaRPr lang="es-ES" sz="3000" dirty="0">
              <a:solidFill>
                <a:schemeClr val="bg1"/>
              </a:solidFill>
              <a:latin typeface="Trebuchet MS" panose="020B0603020202020204" pitchFamily="34" charset="0"/>
            </a:endParaRPr>
          </a:p>
          <a:p>
            <a:pPr marL="457200" indent="-457200">
              <a:buFont typeface="Wingdings" panose="05000000000000000000" pitchFamily="2" charset="2"/>
              <a:buChar char="v"/>
            </a:pPr>
            <a:r>
              <a:rPr lang="es-ES" sz="3000" dirty="0">
                <a:solidFill>
                  <a:schemeClr val="bg1"/>
                </a:solidFill>
                <a:latin typeface="Trebuchet MS" panose="020B0603020202020204" pitchFamily="34" charset="0"/>
              </a:rPr>
              <a:t>	28% consumió alguna sustancia psicoactiva </a:t>
            </a:r>
          </a:p>
          <a:p>
            <a:pPr marL="457200" indent="-457200">
              <a:buFont typeface="Wingdings" panose="05000000000000000000" pitchFamily="2" charset="2"/>
              <a:buChar char="v"/>
            </a:pPr>
            <a:endParaRPr lang="es-ES" sz="3000" dirty="0">
              <a:solidFill>
                <a:schemeClr val="bg1"/>
              </a:solidFill>
              <a:latin typeface="Trebuchet MS" panose="020B0603020202020204" pitchFamily="34" charset="0"/>
            </a:endParaRPr>
          </a:p>
        </p:txBody>
      </p:sp>
      <p:sp>
        <p:nvSpPr>
          <p:cNvPr id="12" name="Title 1">
            <a:extLst>
              <a:ext uri="{FF2B5EF4-FFF2-40B4-BE49-F238E27FC236}">
                <a16:creationId xmlns:a16="http://schemas.microsoft.com/office/drawing/2014/main" id="{C99BA14B-6801-82A2-08D0-E8DADB18FEF1}"/>
              </a:ext>
            </a:extLst>
          </p:cNvPr>
          <p:cNvSpPr txBox="1">
            <a:spLocks/>
          </p:cNvSpPr>
          <p:nvPr/>
        </p:nvSpPr>
        <p:spPr>
          <a:xfrm>
            <a:off x="3382403" y="22439"/>
            <a:ext cx="5427194" cy="1367229"/>
          </a:xfrm>
          <a:prstGeom prst="rect">
            <a:avLst/>
          </a:prstGeom>
          <a:solidFill>
            <a:srgbClr val="003982"/>
          </a:solidFill>
          <a:ln w="635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200" b="1" dirty="0">
                <a:solidFill>
                  <a:schemeClr val="bg1"/>
                </a:solidFill>
                <a:latin typeface="Trebuchet MS" panose="020B0603020202020204" pitchFamily="34" charset="0"/>
              </a:rPr>
              <a:t>MOTIVACIONES</a:t>
            </a:r>
          </a:p>
        </p:txBody>
      </p:sp>
      <p:sp>
        <p:nvSpPr>
          <p:cNvPr id="13" name="Title 1">
            <a:extLst>
              <a:ext uri="{FF2B5EF4-FFF2-40B4-BE49-F238E27FC236}">
                <a16:creationId xmlns:a16="http://schemas.microsoft.com/office/drawing/2014/main" id="{87DA580F-7D03-A786-AE8A-903D0E970FFA}"/>
              </a:ext>
            </a:extLst>
          </p:cNvPr>
          <p:cNvSpPr txBox="1">
            <a:spLocks/>
          </p:cNvSpPr>
          <p:nvPr/>
        </p:nvSpPr>
        <p:spPr>
          <a:xfrm>
            <a:off x="846971" y="3685479"/>
            <a:ext cx="10515600" cy="7995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s-ES" sz="3600" dirty="0">
                <a:solidFill>
                  <a:schemeClr val="bg1"/>
                </a:solidFill>
                <a:latin typeface="Trebuchet MS" panose="020B0603020202020204" pitchFamily="34" charset="0"/>
              </a:rPr>
              <a:t>Orígenes:</a:t>
            </a:r>
          </a:p>
        </p:txBody>
      </p:sp>
      <p:sp>
        <p:nvSpPr>
          <p:cNvPr id="14" name="Title 1">
            <a:extLst>
              <a:ext uri="{FF2B5EF4-FFF2-40B4-BE49-F238E27FC236}">
                <a16:creationId xmlns:a16="http://schemas.microsoft.com/office/drawing/2014/main" id="{9BB0DD8E-BA41-4BA3-B433-C6C6C4B12E43}"/>
              </a:ext>
            </a:extLst>
          </p:cNvPr>
          <p:cNvSpPr txBox="1">
            <a:spLocks/>
          </p:cNvSpPr>
          <p:nvPr/>
        </p:nvSpPr>
        <p:spPr>
          <a:xfrm>
            <a:off x="1464501" y="2572906"/>
            <a:ext cx="10515600" cy="858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v"/>
            </a:pPr>
            <a:r>
              <a:rPr lang="es-ES" sz="3000" dirty="0">
                <a:solidFill>
                  <a:schemeClr val="bg1"/>
                </a:solidFill>
                <a:latin typeface="Trebuchet MS" panose="020B0603020202020204" pitchFamily="34" charset="0"/>
              </a:rPr>
              <a:t>1º Causa de muerte (menores de 35 años)</a:t>
            </a:r>
          </a:p>
          <a:p>
            <a:endParaRPr lang="es-ES" sz="3000" dirty="0">
              <a:solidFill>
                <a:schemeClr val="bg1"/>
              </a:solidFill>
              <a:latin typeface="Trebuchet MS" panose="020B0603020202020204" pitchFamily="34" charset="0"/>
            </a:endParaRPr>
          </a:p>
          <a:p>
            <a:pPr marL="571500" indent="-571500">
              <a:buFont typeface="Wingdings" panose="05000000000000000000" pitchFamily="2" charset="2"/>
              <a:buChar char="v"/>
            </a:pPr>
            <a:r>
              <a:rPr lang="es-ES" sz="3000" dirty="0">
                <a:solidFill>
                  <a:schemeClr val="bg1"/>
                </a:solidFill>
                <a:latin typeface="Trebuchet MS" panose="020B0603020202020204" pitchFamily="34" charset="0"/>
              </a:rPr>
              <a:t>3º Causa de muerte (total de la población)</a:t>
            </a:r>
          </a:p>
        </p:txBody>
      </p:sp>
    </p:spTree>
    <p:extLst>
      <p:ext uri="{BB962C8B-B14F-4D97-AF65-F5344CB8AC3E}">
        <p14:creationId xmlns:p14="http://schemas.microsoft.com/office/powerpoint/2010/main" val="413630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arn(inVertic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arn(inVertic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arn(inVertical)">
                                      <p:cBhvr>
                                        <p:cTn id="22" dur="500"/>
                                        <p:tgtEl>
                                          <p:spTgt spid="13">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barn(inVertical)">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animEffect transition="in" filter="barn(inVertical)">
                                      <p:cBhvr>
                                        <p:cTn id="3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3">
            <a:extLst>
              <a:ext uri="{FF2B5EF4-FFF2-40B4-BE49-F238E27FC236}">
                <a16:creationId xmlns:a16="http://schemas.microsoft.com/office/drawing/2014/main" id="{79148F4A-4F80-60B3-5088-A74F49CC25F0}"/>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7D879562-125E-464E-AB93-269260666E2F}"/>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BB3048C0-F13A-455A-A2BD-3F60EA4D7280}"/>
              </a:ext>
            </a:extLst>
          </p:cNvPr>
          <p:cNvSpPr/>
          <p:nvPr/>
        </p:nvSpPr>
        <p:spPr>
          <a:xfrm>
            <a:off x="606612"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3240541" y="24619"/>
            <a:ext cx="5710917" cy="1030851"/>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VENTANA PRINCIPAL</a:t>
            </a:r>
            <a:endParaRPr lang="es-ES" sz="4500" b="1" dirty="0">
              <a:solidFill>
                <a:schemeClr val="bg1"/>
              </a:solidFill>
              <a:latin typeface="Trebuchet MS" panose="020B0603020202020204" pitchFamily="34" charset="0"/>
            </a:endParaRPr>
          </a:p>
        </p:txBody>
      </p:sp>
      <p:pic>
        <p:nvPicPr>
          <p:cNvPr id="5" name="Imagen 4">
            <a:extLst>
              <a:ext uri="{FF2B5EF4-FFF2-40B4-BE49-F238E27FC236}">
                <a16:creationId xmlns:a16="http://schemas.microsoft.com/office/drawing/2014/main" id="{0B4F49E5-9E43-DEEE-F20D-91A4F8D00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94" y="1626966"/>
            <a:ext cx="6377212" cy="4157888"/>
          </a:xfrm>
          <a:prstGeom prst="rect">
            <a:avLst/>
          </a:prstGeom>
          <a:ln w="28575">
            <a:solidFill>
              <a:srgbClr val="121212"/>
            </a:solidFill>
          </a:ln>
        </p:spPr>
      </p:pic>
    </p:spTree>
    <p:extLst>
      <p:ext uri="{BB962C8B-B14F-4D97-AF65-F5344CB8AC3E}">
        <p14:creationId xmlns:p14="http://schemas.microsoft.com/office/powerpoint/2010/main" val="185113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943E2D47-D31E-7FED-8CB7-251E8B2FE3BF}"/>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CB120F5C-DB70-4240-9666-FB49FDA85BBA}"/>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1C2A93E3-5F72-4B05-8342-0F277BFA5BC9}"/>
              </a:ext>
            </a:extLst>
          </p:cNvPr>
          <p:cNvSpPr/>
          <p:nvPr/>
        </p:nvSpPr>
        <p:spPr>
          <a:xfrm>
            <a:off x="606612"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3493993" y="0"/>
            <a:ext cx="5204012" cy="1135529"/>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POSICIONAMIENTO</a:t>
            </a:r>
            <a:endParaRPr lang="es-ES" sz="4500" b="1" dirty="0">
              <a:solidFill>
                <a:schemeClr val="bg1"/>
              </a:solidFill>
              <a:latin typeface="Trebuchet MS" panose="020B0603020202020204" pitchFamily="34" charset="0"/>
            </a:endParaRPr>
          </a:p>
        </p:txBody>
      </p:sp>
      <p:pic>
        <p:nvPicPr>
          <p:cNvPr id="5" name="Imagen 4">
            <a:extLst>
              <a:ext uri="{FF2B5EF4-FFF2-40B4-BE49-F238E27FC236}">
                <a16:creationId xmlns:a16="http://schemas.microsoft.com/office/drawing/2014/main" id="{661E4D1D-92C8-B942-08B2-AFC56F6F8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76" y="2587546"/>
            <a:ext cx="10174245" cy="1761748"/>
          </a:xfrm>
          <a:prstGeom prst="rect">
            <a:avLst/>
          </a:prstGeom>
          <a:ln w="28575">
            <a:solidFill>
              <a:srgbClr val="121212"/>
            </a:solidFill>
          </a:ln>
        </p:spPr>
      </p:pic>
      <p:pic>
        <p:nvPicPr>
          <p:cNvPr id="8" name="Imagen 7">
            <a:extLst>
              <a:ext uri="{FF2B5EF4-FFF2-40B4-BE49-F238E27FC236}">
                <a16:creationId xmlns:a16="http://schemas.microsoft.com/office/drawing/2014/main" id="{F5B13285-2F58-E94A-E74B-67C8832EF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411" y="1838784"/>
            <a:ext cx="9439173" cy="3497599"/>
          </a:xfrm>
          <a:prstGeom prst="rect">
            <a:avLst/>
          </a:prstGeom>
        </p:spPr>
      </p:pic>
    </p:spTree>
    <p:extLst>
      <p:ext uri="{BB962C8B-B14F-4D97-AF65-F5344CB8AC3E}">
        <p14:creationId xmlns:p14="http://schemas.microsoft.com/office/powerpoint/2010/main" val="86135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3">
            <a:extLst>
              <a:ext uri="{FF2B5EF4-FFF2-40B4-BE49-F238E27FC236}">
                <a16:creationId xmlns:a16="http://schemas.microsoft.com/office/drawing/2014/main" id="{A2C47F69-48C4-DA0C-1507-282824B4CBA9}"/>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227B56A7-5791-4094-886B-CA51583091FF}"/>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C3E41329-76D2-4602-8D9F-A4E020098DE2}"/>
              </a:ext>
            </a:extLst>
          </p:cNvPr>
          <p:cNvSpPr/>
          <p:nvPr/>
        </p:nvSpPr>
        <p:spPr>
          <a:xfrm>
            <a:off x="606612"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4034864" y="1"/>
            <a:ext cx="4122271" cy="1120542"/>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NUEVO TEST</a:t>
            </a:r>
            <a:endParaRPr lang="es-ES" sz="4500" b="1" dirty="0">
              <a:solidFill>
                <a:schemeClr val="bg1"/>
              </a:solidFill>
              <a:latin typeface="Trebuchet MS" panose="020B0603020202020204" pitchFamily="34" charset="0"/>
            </a:endParaRPr>
          </a:p>
        </p:txBody>
      </p:sp>
      <p:pic>
        <p:nvPicPr>
          <p:cNvPr id="5" name="Imagen 4">
            <a:extLst>
              <a:ext uri="{FF2B5EF4-FFF2-40B4-BE49-F238E27FC236}">
                <a16:creationId xmlns:a16="http://schemas.microsoft.com/office/drawing/2014/main" id="{22CA564A-4C16-D5F5-2464-72DAB2B82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153" y="1303105"/>
            <a:ext cx="9209691" cy="4990212"/>
          </a:xfrm>
          <a:prstGeom prst="rect">
            <a:avLst/>
          </a:prstGeom>
          <a:ln w="28575">
            <a:solidFill>
              <a:srgbClr val="121212"/>
            </a:solidFill>
          </a:ln>
        </p:spPr>
      </p:pic>
    </p:spTree>
    <p:extLst>
      <p:ext uri="{BB962C8B-B14F-4D97-AF65-F5344CB8AC3E}">
        <p14:creationId xmlns:p14="http://schemas.microsoft.com/office/powerpoint/2010/main" val="2420663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3">
            <a:extLst>
              <a:ext uri="{FF2B5EF4-FFF2-40B4-BE49-F238E27FC236}">
                <a16:creationId xmlns:a16="http://schemas.microsoft.com/office/drawing/2014/main" id="{635FF05A-7468-E09A-E368-B5BC95342779}"/>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74A0F10A-0013-4852-AED1-24846DDA6A41}"/>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3128B4B2-904B-4E0E-8556-4DE2B9C3CB5B}"/>
              </a:ext>
            </a:extLst>
          </p:cNvPr>
          <p:cNvSpPr/>
          <p:nvPr/>
        </p:nvSpPr>
        <p:spPr>
          <a:xfrm>
            <a:off x="606612"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1880347" y="48737"/>
            <a:ext cx="8431306" cy="1325563"/>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PROCESAMIENTO DE IMÁGENES</a:t>
            </a:r>
            <a:endParaRPr lang="es-ES" sz="4500" b="1" dirty="0">
              <a:solidFill>
                <a:schemeClr val="bg1"/>
              </a:solidFill>
              <a:latin typeface="Trebuchet MS" panose="020B0603020202020204" pitchFamily="34" charset="0"/>
            </a:endParaRPr>
          </a:p>
        </p:txBody>
      </p:sp>
      <p:pic>
        <p:nvPicPr>
          <p:cNvPr id="5" name="Imagen 4">
            <a:extLst>
              <a:ext uri="{FF2B5EF4-FFF2-40B4-BE49-F238E27FC236}">
                <a16:creationId xmlns:a16="http://schemas.microsoft.com/office/drawing/2014/main" id="{B3342CFD-45E2-5F2C-D4FF-69A2EC07D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20" y="2649538"/>
            <a:ext cx="10776560" cy="1558924"/>
          </a:xfrm>
          <a:prstGeom prst="rect">
            <a:avLst/>
          </a:prstGeom>
          <a:ln w="28575">
            <a:solidFill>
              <a:schemeClr val="tx1"/>
            </a:solidFill>
          </a:ln>
        </p:spPr>
      </p:pic>
    </p:spTree>
    <p:extLst>
      <p:ext uri="{BB962C8B-B14F-4D97-AF65-F5344CB8AC3E}">
        <p14:creationId xmlns:p14="http://schemas.microsoft.com/office/powerpoint/2010/main" val="43610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2FBB6835-E8ED-1E94-ED6F-2DBB3F827DEC}"/>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1D80B198-8E5C-4FD5-A8F2-EC65DCDE7361}"/>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16C91CFD-2D4D-4509-B2EE-40F5AD196268}"/>
              </a:ext>
            </a:extLst>
          </p:cNvPr>
          <p:cNvSpPr/>
          <p:nvPr/>
        </p:nvSpPr>
        <p:spPr>
          <a:xfrm>
            <a:off x="606612"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1796676" y="0"/>
            <a:ext cx="8598647" cy="1361994"/>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PROCESAMIENTO DE IMÁGENES</a:t>
            </a:r>
          </a:p>
        </p:txBody>
      </p:sp>
      <p:pic>
        <p:nvPicPr>
          <p:cNvPr id="7" name="Imagen 6">
            <a:extLst>
              <a:ext uri="{FF2B5EF4-FFF2-40B4-BE49-F238E27FC236}">
                <a16:creationId xmlns:a16="http://schemas.microsoft.com/office/drawing/2014/main" id="{94AE78A8-0421-4939-ADFF-59C9C56146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2723" y="1947051"/>
            <a:ext cx="3983277" cy="3325417"/>
          </a:xfrm>
          <a:prstGeom prst="rect">
            <a:avLst/>
          </a:prstGeom>
          <a:noFill/>
          <a:ln w="19050">
            <a:solidFill>
              <a:schemeClr val="bg1"/>
            </a:solidFill>
          </a:ln>
        </p:spPr>
      </p:pic>
      <p:pic>
        <p:nvPicPr>
          <p:cNvPr id="8" name="Imagen 7">
            <a:extLst>
              <a:ext uri="{FF2B5EF4-FFF2-40B4-BE49-F238E27FC236}">
                <a16:creationId xmlns:a16="http://schemas.microsoft.com/office/drawing/2014/main" id="{2A9E502A-FE95-4CB7-8836-A810D92DA7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9434" y="1948674"/>
            <a:ext cx="3983277" cy="3323794"/>
          </a:xfrm>
          <a:prstGeom prst="rect">
            <a:avLst/>
          </a:prstGeom>
          <a:noFill/>
          <a:ln w="19050">
            <a:solidFill>
              <a:schemeClr val="bg1"/>
            </a:solidFill>
          </a:ln>
        </p:spPr>
      </p:pic>
      <p:sp>
        <p:nvSpPr>
          <p:cNvPr id="3" name="CuadroTexto 2">
            <a:extLst>
              <a:ext uri="{FF2B5EF4-FFF2-40B4-BE49-F238E27FC236}">
                <a16:creationId xmlns:a16="http://schemas.microsoft.com/office/drawing/2014/main" id="{F334BCFF-8C5B-4865-89A4-91A635A69AED}"/>
              </a:ext>
            </a:extLst>
          </p:cNvPr>
          <p:cNvSpPr txBox="1"/>
          <p:nvPr/>
        </p:nvSpPr>
        <p:spPr>
          <a:xfrm>
            <a:off x="3382808" y="5580526"/>
            <a:ext cx="1443106" cy="553998"/>
          </a:xfrm>
          <a:prstGeom prst="rect">
            <a:avLst/>
          </a:prstGeom>
          <a:solidFill>
            <a:schemeClr val="bg1"/>
          </a:solidFill>
        </p:spPr>
        <p:txBody>
          <a:bodyPr wrap="square" rtlCol="0">
            <a:spAutoFit/>
          </a:bodyPr>
          <a:lstStyle/>
          <a:p>
            <a:pPr algn="ctr"/>
            <a:r>
              <a:rPr lang="es-ES" sz="3000" dirty="0"/>
              <a:t>ROI</a:t>
            </a:r>
            <a:endParaRPr lang="es-AR" sz="3000" dirty="0"/>
          </a:p>
        </p:txBody>
      </p:sp>
      <p:sp>
        <p:nvSpPr>
          <p:cNvPr id="10" name="CuadroTexto 9">
            <a:extLst>
              <a:ext uri="{FF2B5EF4-FFF2-40B4-BE49-F238E27FC236}">
                <a16:creationId xmlns:a16="http://schemas.microsoft.com/office/drawing/2014/main" id="{C1F9E74C-D31F-48C5-B9FD-396AF15C55A7}"/>
              </a:ext>
            </a:extLst>
          </p:cNvPr>
          <p:cNvSpPr txBox="1"/>
          <p:nvPr/>
        </p:nvSpPr>
        <p:spPr>
          <a:xfrm>
            <a:off x="6669910" y="5580526"/>
            <a:ext cx="3122324" cy="553998"/>
          </a:xfrm>
          <a:prstGeom prst="rect">
            <a:avLst/>
          </a:prstGeom>
          <a:solidFill>
            <a:schemeClr val="bg1"/>
          </a:solidFill>
        </p:spPr>
        <p:txBody>
          <a:bodyPr wrap="square" rtlCol="0">
            <a:spAutoFit/>
          </a:bodyPr>
          <a:lstStyle>
            <a:defPPr>
              <a:defRPr lang="es-AR"/>
            </a:defPPr>
            <a:lvl1pPr algn="ctr">
              <a:defRPr sz="3500"/>
            </a:lvl1pPr>
          </a:lstStyle>
          <a:p>
            <a:r>
              <a:rPr lang="es-ES" sz="3000" dirty="0"/>
              <a:t>ESCALA DE GRISES</a:t>
            </a:r>
            <a:endParaRPr lang="es-AR" sz="3000" dirty="0"/>
          </a:p>
        </p:txBody>
      </p:sp>
    </p:spTree>
    <p:extLst>
      <p:ext uri="{BB962C8B-B14F-4D97-AF65-F5344CB8AC3E}">
        <p14:creationId xmlns:p14="http://schemas.microsoft.com/office/powerpoint/2010/main" val="319161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3">
            <a:extLst>
              <a:ext uri="{FF2B5EF4-FFF2-40B4-BE49-F238E27FC236}">
                <a16:creationId xmlns:a16="http://schemas.microsoft.com/office/drawing/2014/main" id="{2D0EE72C-F2E7-6493-C211-29D5D029CED3}"/>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67981B17-8C57-424D-B163-3EEFD8A0D14A}"/>
              </a:ext>
            </a:extLst>
          </p:cNvPr>
          <p:cNvSpPr/>
          <p:nvPr/>
        </p:nvSpPr>
        <p:spPr>
          <a:xfrm>
            <a:off x="149111" y="214703"/>
            <a:ext cx="11893778" cy="6506772"/>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F16BC463-F8DA-455B-9A32-B87B5929F744}"/>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1836783" y="0"/>
            <a:ext cx="8556812" cy="1169551"/>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PROCESAMIENTO DE IMÁGENES</a:t>
            </a:r>
          </a:p>
        </p:txBody>
      </p:sp>
      <p:pic>
        <p:nvPicPr>
          <p:cNvPr id="4" name="Imagen 3">
            <a:extLst>
              <a:ext uri="{FF2B5EF4-FFF2-40B4-BE49-F238E27FC236}">
                <a16:creationId xmlns:a16="http://schemas.microsoft.com/office/drawing/2014/main" id="{8108CC93-315B-4F72-87DB-60E2B2CA9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189" y="1711307"/>
            <a:ext cx="3935821" cy="3277238"/>
          </a:xfrm>
          <a:prstGeom prst="rect">
            <a:avLst/>
          </a:prstGeom>
        </p:spPr>
      </p:pic>
      <p:sp>
        <p:nvSpPr>
          <p:cNvPr id="5" name="CuadroTexto 4">
            <a:extLst>
              <a:ext uri="{FF2B5EF4-FFF2-40B4-BE49-F238E27FC236}">
                <a16:creationId xmlns:a16="http://schemas.microsoft.com/office/drawing/2014/main" id="{2A91E7FC-7CA9-4334-BA0D-F318E09A1D42}"/>
              </a:ext>
            </a:extLst>
          </p:cNvPr>
          <p:cNvSpPr txBox="1"/>
          <p:nvPr/>
        </p:nvSpPr>
        <p:spPr>
          <a:xfrm>
            <a:off x="6096000" y="5089325"/>
            <a:ext cx="3974198" cy="1015663"/>
          </a:xfrm>
          <a:prstGeom prst="rect">
            <a:avLst/>
          </a:prstGeom>
          <a:solidFill>
            <a:schemeClr val="bg1"/>
          </a:solidFill>
        </p:spPr>
        <p:txBody>
          <a:bodyPr wrap="square" rtlCol="0">
            <a:spAutoFit/>
          </a:bodyPr>
          <a:lstStyle>
            <a:defPPr>
              <a:defRPr lang="es-AR"/>
            </a:defPPr>
            <a:lvl1pPr algn="ctr">
              <a:defRPr sz="3000"/>
            </a:lvl1pPr>
          </a:lstStyle>
          <a:p>
            <a:r>
              <a:rPr lang="es-ES" dirty="0"/>
              <a:t>OPERACIONES MORFOLÓGICAS</a:t>
            </a:r>
            <a:endParaRPr lang="es-AR" dirty="0"/>
          </a:p>
        </p:txBody>
      </p:sp>
      <p:pic>
        <p:nvPicPr>
          <p:cNvPr id="6" name="Imagen 5">
            <a:extLst>
              <a:ext uri="{FF2B5EF4-FFF2-40B4-BE49-F238E27FC236}">
                <a16:creationId xmlns:a16="http://schemas.microsoft.com/office/drawing/2014/main" id="{16300AFB-B9FA-4364-8B25-C2215A951C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1645" y="1689883"/>
            <a:ext cx="3935819" cy="3258647"/>
          </a:xfrm>
          <a:prstGeom prst="rect">
            <a:avLst/>
          </a:prstGeom>
          <a:noFill/>
          <a:ln>
            <a:noFill/>
          </a:ln>
        </p:spPr>
      </p:pic>
      <p:sp>
        <p:nvSpPr>
          <p:cNvPr id="9" name="CuadroTexto 8">
            <a:extLst>
              <a:ext uri="{FF2B5EF4-FFF2-40B4-BE49-F238E27FC236}">
                <a16:creationId xmlns:a16="http://schemas.microsoft.com/office/drawing/2014/main" id="{31369058-BC2A-43AE-A938-B2721E257739}"/>
              </a:ext>
            </a:extLst>
          </p:cNvPr>
          <p:cNvSpPr txBox="1"/>
          <p:nvPr/>
        </p:nvSpPr>
        <p:spPr>
          <a:xfrm>
            <a:off x="2533170" y="5256250"/>
            <a:ext cx="2892768" cy="553998"/>
          </a:xfrm>
          <a:prstGeom prst="rect">
            <a:avLst/>
          </a:prstGeom>
          <a:solidFill>
            <a:schemeClr val="bg1"/>
          </a:solidFill>
        </p:spPr>
        <p:txBody>
          <a:bodyPr wrap="square" rtlCol="0">
            <a:spAutoFit/>
          </a:bodyPr>
          <a:lstStyle>
            <a:defPPr>
              <a:defRPr lang="es-AR"/>
            </a:defPPr>
            <a:lvl1pPr algn="ctr">
              <a:defRPr sz="3000"/>
            </a:lvl1pPr>
          </a:lstStyle>
          <a:p>
            <a:r>
              <a:rPr lang="es-ES" dirty="0"/>
              <a:t>UMBRALIZACIÓN</a:t>
            </a:r>
            <a:endParaRPr lang="es-AR" dirty="0"/>
          </a:p>
        </p:txBody>
      </p:sp>
    </p:spTree>
    <p:extLst>
      <p:ext uri="{BB962C8B-B14F-4D97-AF65-F5344CB8AC3E}">
        <p14:creationId xmlns:p14="http://schemas.microsoft.com/office/powerpoint/2010/main" val="29047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3">
            <a:extLst>
              <a:ext uri="{FF2B5EF4-FFF2-40B4-BE49-F238E27FC236}">
                <a16:creationId xmlns:a16="http://schemas.microsoft.com/office/drawing/2014/main" id="{16BA8266-1CE3-1E2C-7696-6FBC83FEA175}"/>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895CB8E5-7EFF-4203-BCC6-D1523C4E3B26}"/>
              </a:ext>
            </a:extLst>
          </p:cNvPr>
          <p:cNvSpPr/>
          <p:nvPr/>
        </p:nvSpPr>
        <p:spPr>
          <a:xfrm>
            <a:off x="149109"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27DD75E6-1A71-4228-A5B1-9460E9BEF0D7}"/>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238935" y="0"/>
            <a:ext cx="7714129" cy="1325563"/>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fontScale="90000"/>
          </a:bodyPr>
          <a:lstStyle/>
          <a:p>
            <a:pPr algn="ctr"/>
            <a:r>
              <a:rPr lang="es-AR" sz="4500" b="1" dirty="0">
                <a:solidFill>
                  <a:schemeClr val="bg1"/>
                </a:solidFill>
                <a:latin typeface="Trebuchet MS" panose="020B0603020202020204" pitchFamily="34" charset="0"/>
              </a:rPr>
              <a:t>EXTRACCIÓN DE PARÁMETROS</a:t>
            </a:r>
            <a:endParaRPr lang="es-ES" sz="4500" b="1" dirty="0">
              <a:solidFill>
                <a:schemeClr val="bg1"/>
              </a:solidFill>
              <a:latin typeface="Trebuchet MS" panose="020B0603020202020204" pitchFamily="34" charset="0"/>
            </a:endParaRPr>
          </a:p>
        </p:txBody>
      </p:sp>
      <p:sp>
        <p:nvSpPr>
          <p:cNvPr id="4" name="Marcador de número de diapositiva 3">
            <a:extLst>
              <a:ext uri="{FF2B5EF4-FFF2-40B4-BE49-F238E27FC236}">
                <a16:creationId xmlns:a16="http://schemas.microsoft.com/office/drawing/2014/main" id="{FF78F909-BCFD-4E1A-80D2-30453ED81EA1}"/>
              </a:ext>
            </a:extLst>
          </p:cNvPr>
          <p:cNvSpPr>
            <a:spLocks noGrp="1"/>
          </p:cNvSpPr>
          <p:nvPr>
            <p:ph type="sldNum" sz="quarter" idx="12"/>
          </p:nvPr>
        </p:nvSpPr>
        <p:spPr/>
        <p:txBody>
          <a:bodyPr/>
          <a:lstStyle/>
          <a:p>
            <a:fld id="{E21903F3-20FA-41D9-B4CD-33777F0AD2E0}" type="slidenum">
              <a:rPr lang="es-ES" smtClean="0"/>
              <a:t>26</a:t>
            </a:fld>
            <a:endParaRPr lang="es-ES"/>
          </a:p>
        </p:txBody>
      </p:sp>
      <p:pic>
        <p:nvPicPr>
          <p:cNvPr id="11" name="Imagen 10">
            <a:extLst>
              <a:ext uri="{FF2B5EF4-FFF2-40B4-BE49-F238E27FC236}">
                <a16:creationId xmlns:a16="http://schemas.microsoft.com/office/drawing/2014/main" id="{27B5F678-3C94-A2A5-1B64-F7DDDF35D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455" y="2757007"/>
            <a:ext cx="6315089" cy="1417488"/>
          </a:xfrm>
          <a:prstGeom prst="rect">
            <a:avLst/>
          </a:prstGeom>
        </p:spPr>
      </p:pic>
      <p:pic>
        <p:nvPicPr>
          <p:cNvPr id="9" name="Imagen 8">
            <a:extLst>
              <a:ext uri="{FF2B5EF4-FFF2-40B4-BE49-F238E27FC236}">
                <a16:creationId xmlns:a16="http://schemas.microsoft.com/office/drawing/2014/main" id="{B523E1EA-642D-5F13-C0C8-157496320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002" y="2683504"/>
            <a:ext cx="7613995" cy="1490991"/>
          </a:xfrm>
          <a:prstGeom prst="rect">
            <a:avLst/>
          </a:prstGeom>
        </p:spPr>
      </p:pic>
      <p:pic>
        <p:nvPicPr>
          <p:cNvPr id="5" name="Imagen 4">
            <a:extLst>
              <a:ext uri="{FF2B5EF4-FFF2-40B4-BE49-F238E27FC236}">
                <a16:creationId xmlns:a16="http://schemas.microsoft.com/office/drawing/2014/main" id="{B707B3C7-2E87-B02C-8DD5-4FE9963D3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745" y="1883285"/>
            <a:ext cx="10000508" cy="3486919"/>
          </a:xfrm>
          <a:prstGeom prst="rect">
            <a:avLst/>
          </a:prstGeom>
          <a:ln w="28575">
            <a:solidFill>
              <a:schemeClr val="tx1"/>
            </a:solidFill>
          </a:ln>
        </p:spPr>
      </p:pic>
      <p:pic>
        <p:nvPicPr>
          <p:cNvPr id="8" name="Imagen 7">
            <a:extLst>
              <a:ext uri="{FF2B5EF4-FFF2-40B4-BE49-F238E27FC236}">
                <a16:creationId xmlns:a16="http://schemas.microsoft.com/office/drawing/2014/main" id="{7624002F-876F-4A39-9138-B773779FBB5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1218" y="1656180"/>
            <a:ext cx="5109561" cy="4275424"/>
          </a:xfrm>
          <a:prstGeom prst="rect">
            <a:avLst/>
          </a:prstGeom>
          <a:noFill/>
          <a:ln>
            <a:noFill/>
          </a:ln>
        </p:spPr>
      </p:pic>
    </p:spTree>
    <p:extLst>
      <p:ext uri="{BB962C8B-B14F-4D97-AF65-F5344CB8AC3E}">
        <p14:creationId xmlns:p14="http://schemas.microsoft.com/office/powerpoint/2010/main" val="351395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3">
            <a:extLst>
              <a:ext uri="{FF2B5EF4-FFF2-40B4-BE49-F238E27FC236}">
                <a16:creationId xmlns:a16="http://schemas.microsoft.com/office/drawing/2014/main" id="{9549FF91-7731-F3B4-40C8-42D4620522D6}"/>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6853BA6B-9B8C-4C65-9D16-0AB0E44348CF}"/>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10A48EA5-9FC4-4D1D-A07F-1B15E27646D8}"/>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4208495" y="0"/>
            <a:ext cx="3668059" cy="1045882"/>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FILTRADO</a:t>
            </a:r>
          </a:p>
        </p:txBody>
      </p:sp>
      <p:pic>
        <p:nvPicPr>
          <p:cNvPr id="5" name="Imagen 4">
            <a:extLst>
              <a:ext uri="{FF2B5EF4-FFF2-40B4-BE49-F238E27FC236}">
                <a16:creationId xmlns:a16="http://schemas.microsoft.com/office/drawing/2014/main" id="{2297470A-DDE7-43D6-8F8B-29B85A3B7E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4728"/>
            <a:ext cx="4987357" cy="3382048"/>
          </a:xfrm>
          <a:prstGeom prst="rect">
            <a:avLst/>
          </a:prstGeom>
          <a:noFill/>
          <a:ln w="19050">
            <a:solidFill>
              <a:schemeClr val="bg1"/>
            </a:solidFill>
          </a:ln>
        </p:spPr>
      </p:pic>
      <p:pic>
        <p:nvPicPr>
          <p:cNvPr id="6" name="Imagen 5">
            <a:extLst>
              <a:ext uri="{FF2B5EF4-FFF2-40B4-BE49-F238E27FC236}">
                <a16:creationId xmlns:a16="http://schemas.microsoft.com/office/drawing/2014/main" id="{85C20D08-DE12-434B-87CA-A9CD7C3A04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0620" y="1943100"/>
            <a:ext cx="5171484" cy="3423675"/>
          </a:xfrm>
          <a:prstGeom prst="rect">
            <a:avLst/>
          </a:prstGeom>
          <a:noFill/>
          <a:ln w="19050">
            <a:noFill/>
          </a:ln>
        </p:spPr>
      </p:pic>
      <p:sp>
        <p:nvSpPr>
          <p:cNvPr id="4" name="Rectángulo 3">
            <a:extLst>
              <a:ext uri="{FF2B5EF4-FFF2-40B4-BE49-F238E27FC236}">
                <a16:creationId xmlns:a16="http://schemas.microsoft.com/office/drawing/2014/main" id="{15CBA4EC-E13C-4D99-964E-A429DF719F73}"/>
              </a:ext>
            </a:extLst>
          </p:cNvPr>
          <p:cNvSpPr/>
          <p:nvPr/>
        </p:nvSpPr>
        <p:spPr>
          <a:xfrm>
            <a:off x="817775" y="5343379"/>
            <a:ext cx="5027534" cy="358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8F36521B-669D-4E71-9340-1B9130335074}"/>
              </a:ext>
            </a:extLst>
          </p:cNvPr>
          <p:cNvSpPr txBox="1"/>
          <p:nvPr/>
        </p:nvSpPr>
        <p:spPr>
          <a:xfrm>
            <a:off x="3084654" y="5366775"/>
            <a:ext cx="494448" cy="292388"/>
          </a:xfrm>
          <a:prstGeom prst="rect">
            <a:avLst/>
          </a:prstGeom>
          <a:solidFill>
            <a:schemeClr val="bg1"/>
          </a:solidFill>
        </p:spPr>
        <p:txBody>
          <a:bodyPr wrap="square" rtlCol="0">
            <a:spAutoFit/>
          </a:bodyPr>
          <a:lstStyle/>
          <a:p>
            <a:pPr algn="ctr"/>
            <a:r>
              <a:rPr lang="es-AR" sz="1300" b="1" dirty="0">
                <a:latin typeface="Leelawadee" panose="020B0502040204020203" pitchFamily="34" charset="-34"/>
                <a:cs typeface="Leelawadee" panose="020B0502040204020203" pitchFamily="34" charset="-34"/>
              </a:rPr>
              <a:t>[s]</a:t>
            </a:r>
          </a:p>
        </p:txBody>
      </p:sp>
      <p:sp>
        <p:nvSpPr>
          <p:cNvPr id="11" name="Rectángulo 10">
            <a:extLst>
              <a:ext uri="{FF2B5EF4-FFF2-40B4-BE49-F238E27FC236}">
                <a16:creationId xmlns:a16="http://schemas.microsoft.com/office/drawing/2014/main" id="{55998883-4864-42B9-9A58-891ECEA5B15B}"/>
              </a:ext>
            </a:extLst>
          </p:cNvPr>
          <p:cNvSpPr/>
          <p:nvPr/>
        </p:nvSpPr>
        <p:spPr>
          <a:xfrm>
            <a:off x="6109947" y="5343379"/>
            <a:ext cx="5171484" cy="358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0E113DF6-DADD-4792-8D51-96FCF045ECC3}"/>
              </a:ext>
            </a:extLst>
          </p:cNvPr>
          <p:cNvSpPr txBox="1"/>
          <p:nvPr/>
        </p:nvSpPr>
        <p:spPr>
          <a:xfrm>
            <a:off x="8449138" y="5343379"/>
            <a:ext cx="494448" cy="292388"/>
          </a:xfrm>
          <a:prstGeom prst="rect">
            <a:avLst/>
          </a:prstGeom>
          <a:solidFill>
            <a:schemeClr val="bg1"/>
          </a:solidFill>
        </p:spPr>
        <p:txBody>
          <a:bodyPr wrap="square" rtlCol="0">
            <a:spAutoFit/>
          </a:bodyPr>
          <a:lstStyle/>
          <a:p>
            <a:pPr algn="ctr"/>
            <a:r>
              <a:rPr lang="es-AR" sz="1300" b="1" dirty="0">
                <a:latin typeface="Leelawadee" panose="020B0502040204020203" pitchFamily="34" charset="-34"/>
                <a:cs typeface="Leelawadee" panose="020B0502040204020203" pitchFamily="34" charset="-34"/>
              </a:rPr>
              <a:t>[s]</a:t>
            </a:r>
          </a:p>
        </p:txBody>
      </p:sp>
    </p:spTree>
    <p:extLst>
      <p:ext uri="{BB962C8B-B14F-4D97-AF65-F5344CB8AC3E}">
        <p14:creationId xmlns:p14="http://schemas.microsoft.com/office/powerpoint/2010/main" val="129032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Triangle 3">
            <a:extLst>
              <a:ext uri="{FF2B5EF4-FFF2-40B4-BE49-F238E27FC236}">
                <a16:creationId xmlns:a16="http://schemas.microsoft.com/office/drawing/2014/main" id="{D1AC9919-E546-F731-D96A-2F851CB4757A}"/>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a:extLst>
              <a:ext uri="{FF2B5EF4-FFF2-40B4-BE49-F238E27FC236}">
                <a16:creationId xmlns:a16="http://schemas.microsoft.com/office/drawing/2014/main" id="{4B2A0AA8-3A42-BC26-2CB8-521B38C8EF0F}"/>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5">
            <a:extLst>
              <a:ext uri="{FF2B5EF4-FFF2-40B4-BE49-F238E27FC236}">
                <a16:creationId xmlns:a16="http://schemas.microsoft.com/office/drawing/2014/main" id="{EC2FC1A5-AB6C-4533-A2F1-2527ACA9AA1C}"/>
              </a:ext>
            </a:extLst>
          </p:cNvPr>
          <p:cNvSpPr/>
          <p:nvPr/>
        </p:nvSpPr>
        <p:spPr>
          <a:xfrm>
            <a:off x="547161" y="699290"/>
            <a:ext cx="10978776" cy="5776589"/>
          </a:xfrm>
          <a:prstGeom prst="rect">
            <a:avLst/>
          </a:prstGeom>
          <a:solidFill>
            <a:srgbClr val="4C74A6"/>
          </a:solidFill>
          <a:ln w="28575" cmpd="thinThick">
            <a:solidFill>
              <a:srgbClr val="003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630394" y="1"/>
            <a:ext cx="6931212" cy="925043"/>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PROCESO DE DETECCIÓN</a:t>
            </a:r>
            <a:endParaRPr lang="es-ES" sz="4500" b="1" dirty="0">
              <a:solidFill>
                <a:schemeClr val="bg1"/>
              </a:solidFill>
              <a:latin typeface="Trebuchet MS" panose="020B0603020202020204" pitchFamily="34" charset="0"/>
            </a:endParaRPr>
          </a:p>
        </p:txBody>
      </p:sp>
      <p:pic>
        <p:nvPicPr>
          <p:cNvPr id="7" name="Imagen 6">
            <a:extLst>
              <a:ext uri="{FF2B5EF4-FFF2-40B4-BE49-F238E27FC236}">
                <a16:creationId xmlns:a16="http://schemas.microsoft.com/office/drawing/2014/main" id="{FB1D11EE-BBE1-4B87-89E8-8FAEBE4BC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394" y="1181473"/>
            <a:ext cx="6980045" cy="4425987"/>
          </a:xfrm>
          <a:prstGeom prst="rect">
            <a:avLst/>
          </a:prstGeom>
          <a:ln w="28575">
            <a:solidFill>
              <a:schemeClr val="tx1"/>
            </a:solidFill>
          </a:ln>
        </p:spPr>
      </p:pic>
      <p:sp>
        <p:nvSpPr>
          <p:cNvPr id="8" name="CuadroTexto 7">
            <a:extLst>
              <a:ext uri="{FF2B5EF4-FFF2-40B4-BE49-F238E27FC236}">
                <a16:creationId xmlns:a16="http://schemas.microsoft.com/office/drawing/2014/main" id="{6C6FFC97-E123-455B-90A9-A5E6B53F8937}"/>
              </a:ext>
            </a:extLst>
          </p:cNvPr>
          <p:cNvSpPr txBox="1"/>
          <p:nvPr/>
        </p:nvSpPr>
        <p:spPr>
          <a:xfrm>
            <a:off x="4314533" y="5699341"/>
            <a:ext cx="3562934" cy="553998"/>
          </a:xfrm>
          <a:prstGeom prst="rect">
            <a:avLst/>
          </a:prstGeom>
          <a:solidFill>
            <a:schemeClr val="bg1"/>
          </a:solidFill>
        </p:spPr>
        <p:txBody>
          <a:bodyPr wrap="square" rtlCol="0">
            <a:spAutoFit/>
          </a:bodyPr>
          <a:lstStyle>
            <a:defPPr>
              <a:defRPr lang="es-AR"/>
            </a:defPPr>
            <a:lvl1pPr algn="ctr">
              <a:defRPr sz="3000"/>
            </a:lvl1pPr>
          </a:lstStyle>
          <a:p>
            <a:r>
              <a:rPr lang="es-ES" dirty="0"/>
              <a:t>GRUPO DE CONTROL</a:t>
            </a:r>
            <a:endParaRPr lang="es-AR" dirty="0"/>
          </a:p>
        </p:txBody>
      </p:sp>
      <p:sp>
        <p:nvSpPr>
          <p:cNvPr id="9" name="CuadroTexto 8">
            <a:extLst>
              <a:ext uri="{FF2B5EF4-FFF2-40B4-BE49-F238E27FC236}">
                <a16:creationId xmlns:a16="http://schemas.microsoft.com/office/drawing/2014/main" id="{AD898310-CB82-4967-93AA-171AA4310033}"/>
              </a:ext>
            </a:extLst>
          </p:cNvPr>
          <p:cNvSpPr txBox="1"/>
          <p:nvPr/>
        </p:nvSpPr>
        <p:spPr>
          <a:xfrm>
            <a:off x="6940523" y="5281981"/>
            <a:ext cx="387557" cy="276999"/>
          </a:xfrm>
          <a:prstGeom prst="rect">
            <a:avLst/>
          </a:prstGeom>
          <a:noFill/>
        </p:spPr>
        <p:txBody>
          <a:bodyPr wrap="square" rtlCol="0">
            <a:spAutoFit/>
          </a:bodyPr>
          <a:lstStyle/>
          <a:p>
            <a:pPr algn="ctr"/>
            <a:r>
              <a:rPr lang="es-AR" sz="1200" b="1" dirty="0">
                <a:latin typeface="Leelawadee" panose="020B0502040204020203" pitchFamily="34" charset="-34"/>
                <a:cs typeface="Leelawadee" panose="020B0502040204020203" pitchFamily="34" charset="-34"/>
              </a:rPr>
              <a:t>[s]</a:t>
            </a:r>
          </a:p>
        </p:txBody>
      </p:sp>
      <p:sp>
        <p:nvSpPr>
          <p:cNvPr id="10" name="CuadroTexto 9">
            <a:extLst>
              <a:ext uri="{FF2B5EF4-FFF2-40B4-BE49-F238E27FC236}">
                <a16:creationId xmlns:a16="http://schemas.microsoft.com/office/drawing/2014/main" id="{EDE5BC91-F6AC-4D1F-BE4A-C8AC2EE3D1CE}"/>
              </a:ext>
            </a:extLst>
          </p:cNvPr>
          <p:cNvSpPr txBox="1"/>
          <p:nvPr/>
        </p:nvSpPr>
        <p:spPr>
          <a:xfrm rot="16200000">
            <a:off x="2527150" y="2341380"/>
            <a:ext cx="442505" cy="276999"/>
          </a:xfrm>
          <a:prstGeom prst="rect">
            <a:avLst/>
          </a:prstGeom>
          <a:noFill/>
        </p:spPr>
        <p:txBody>
          <a:bodyPr wrap="square" rtlCol="0">
            <a:spAutoFit/>
          </a:bodyPr>
          <a:lstStyle/>
          <a:p>
            <a:r>
              <a:rPr lang="es-AR" sz="1200" b="1" dirty="0">
                <a:latin typeface="Leelawadee" panose="020B0502040204020203" pitchFamily="34" charset="-34"/>
                <a:cs typeface="Leelawadee" panose="020B0502040204020203" pitchFamily="34" charset="-34"/>
              </a:rPr>
              <a:t>[%]</a:t>
            </a:r>
          </a:p>
        </p:txBody>
      </p:sp>
      <p:pic>
        <p:nvPicPr>
          <p:cNvPr id="11" name="Imagen 10">
            <a:extLst>
              <a:ext uri="{FF2B5EF4-FFF2-40B4-BE49-F238E27FC236}">
                <a16:creationId xmlns:a16="http://schemas.microsoft.com/office/drawing/2014/main" id="{247B0A57-0C66-41E2-A3DD-8DABC6862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394" y="1170640"/>
            <a:ext cx="6980044" cy="4436820"/>
          </a:xfrm>
          <a:prstGeom prst="rect">
            <a:avLst/>
          </a:prstGeom>
          <a:ln w="28575">
            <a:solidFill>
              <a:srgbClr val="121212"/>
            </a:solidFill>
          </a:ln>
        </p:spPr>
      </p:pic>
      <p:sp>
        <p:nvSpPr>
          <p:cNvPr id="12" name="CuadroTexto 11">
            <a:extLst>
              <a:ext uri="{FF2B5EF4-FFF2-40B4-BE49-F238E27FC236}">
                <a16:creationId xmlns:a16="http://schemas.microsoft.com/office/drawing/2014/main" id="{813AE0E8-66B6-4E45-94CC-E344D6159219}"/>
              </a:ext>
            </a:extLst>
          </p:cNvPr>
          <p:cNvSpPr txBox="1"/>
          <p:nvPr/>
        </p:nvSpPr>
        <p:spPr>
          <a:xfrm rot="16200000">
            <a:off x="2547641" y="2301853"/>
            <a:ext cx="442505" cy="276999"/>
          </a:xfrm>
          <a:prstGeom prst="rect">
            <a:avLst/>
          </a:prstGeom>
          <a:noFill/>
        </p:spPr>
        <p:txBody>
          <a:bodyPr wrap="square" rtlCol="0">
            <a:spAutoFit/>
          </a:bodyPr>
          <a:lstStyle/>
          <a:p>
            <a:r>
              <a:rPr lang="es-AR" sz="1200" b="1" dirty="0">
                <a:latin typeface="Leelawadee" panose="020B0502040204020203" pitchFamily="34" charset="-34"/>
                <a:cs typeface="Leelawadee" panose="020B0502040204020203" pitchFamily="34" charset="-34"/>
              </a:rPr>
              <a:t>[%]</a:t>
            </a:r>
          </a:p>
        </p:txBody>
      </p:sp>
      <p:sp>
        <p:nvSpPr>
          <p:cNvPr id="13" name="CuadroTexto 12">
            <a:extLst>
              <a:ext uri="{FF2B5EF4-FFF2-40B4-BE49-F238E27FC236}">
                <a16:creationId xmlns:a16="http://schemas.microsoft.com/office/drawing/2014/main" id="{F2A423DF-C4A9-49B0-AFF8-A0A6B5884E2C}"/>
              </a:ext>
            </a:extLst>
          </p:cNvPr>
          <p:cNvSpPr txBox="1"/>
          <p:nvPr/>
        </p:nvSpPr>
        <p:spPr>
          <a:xfrm>
            <a:off x="6915943" y="5286402"/>
            <a:ext cx="387557" cy="276999"/>
          </a:xfrm>
          <a:prstGeom prst="rect">
            <a:avLst/>
          </a:prstGeom>
          <a:noFill/>
        </p:spPr>
        <p:txBody>
          <a:bodyPr wrap="square" rtlCol="0">
            <a:spAutoFit/>
          </a:bodyPr>
          <a:lstStyle/>
          <a:p>
            <a:pPr algn="ctr"/>
            <a:r>
              <a:rPr lang="es-AR" sz="1200" b="1" dirty="0">
                <a:latin typeface="Leelawadee" panose="020B0502040204020203" pitchFamily="34" charset="-34"/>
                <a:cs typeface="Leelawadee" panose="020B0502040204020203" pitchFamily="34" charset="-34"/>
              </a:rPr>
              <a:t>[s]</a:t>
            </a:r>
          </a:p>
        </p:txBody>
      </p:sp>
      <p:sp>
        <p:nvSpPr>
          <p:cNvPr id="14" name="CuadroTexto 13">
            <a:extLst>
              <a:ext uri="{FF2B5EF4-FFF2-40B4-BE49-F238E27FC236}">
                <a16:creationId xmlns:a16="http://schemas.microsoft.com/office/drawing/2014/main" id="{D7979137-7CAD-4621-881F-5BFD5D906401}"/>
              </a:ext>
            </a:extLst>
          </p:cNvPr>
          <p:cNvSpPr txBox="1"/>
          <p:nvPr/>
        </p:nvSpPr>
        <p:spPr>
          <a:xfrm>
            <a:off x="4314533" y="5699341"/>
            <a:ext cx="3562934" cy="553998"/>
          </a:xfrm>
          <a:prstGeom prst="rect">
            <a:avLst/>
          </a:prstGeom>
          <a:solidFill>
            <a:schemeClr val="bg1"/>
          </a:solidFill>
        </p:spPr>
        <p:txBody>
          <a:bodyPr wrap="square" rtlCol="0">
            <a:spAutoFit/>
          </a:bodyPr>
          <a:lstStyle>
            <a:defPPr>
              <a:defRPr lang="es-AR"/>
            </a:defPPr>
            <a:lvl1pPr algn="ctr">
              <a:defRPr sz="3000"/>
            </a:lvl1pPr>
          </a:lstStyle>
          <a:p>
            <a:r>
              <a:rPr lang="es-ES" dirty="0"/>
              <a:t>GRUPO CON THC</a:t>
            </a:r>
            <a:endParaRPr lang="es-AR" dirty="0"/>
          </a:p>
        </p:txBody>
      </p:sp>
    </p:spTree>
    <p:extLst>
      <p:ext uri="{BB962C8B-B14F-4D97-AF65-F5344CB8AC3E}">
        <p14:creationId xmlns:p14="http://schemas.microsoft.com/office/powerpoint/2010/main" val="80899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P spid="13"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3">
            <a:extLst>
              <a:ext uri="{FF2B5EF4-FFF2-40B4-BE49-F238E27FC236}">
                <a16:creationId xmlns:a16="http://schemas.microsoft.com/office/drawing/2014/main" id="{4A8F6BD4-F33E-164A-B6D1-D00CD7D59A27}"/>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37CF7EA8-2751-534D-F8E3-9A98A56F1C55}"/>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031456D0-4FED-D270-18CD-BB7B359C6A3F}"/>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3230439" y="-38184"/>
            <a:ext cx="5731119" cy="986916"/>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A</a:t>
            </a:r>
            <a:r>
              <a:rPr lang="es-AR" sz="4500" b="1" dirty="0">
                <a:solidFill>
                  <a:schemeClr val="bg1"/>
                </a:solidFill>
                <a:latin typeface="Trebuchet MS" panose="020B0603020202020204" pitchFamily="34" charset="0"/>
              </a:rPr>
              <a:t>RBOL DE DECISIÓN</a:t>
            </a:r>
            <a:endParaRPr lang="es-ES" sz="4500" b="1" dirty="0">
              <a:solidFill>
                <a:schemeClr val="bg1"/>
              </a:solidFill>
              <a:latin typeface="Trebuchet MS" panose="020B0603020202020204" pitchFamily="34" charset="0"/>
            </a:endParaRPr>
          </a:p>
        </p:txBody>
      </p:sp>
      <p:pic>
        <p:nvPicPr>
          <p:cNvPr id="5" name="Imagen 4">
            <a:extLst>
              <a:ext uri="{FF2B5EF4-FFF2-40B4-BE49-F238E27FC236}">
                <a16:creationId xmlns:a16="http://schemas.microsoft.com/office/drawing/2014/main" id="{06C6FBA7-3256-56EE-8CCF-6DAC12372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09" y="1194328"/>
            <a:ext cx="3092280" cy="5068859"/>
          </a:xfrm>
          <a:prstGeom prst="rect">
            <a:avLst/>
          </a:prstGeom>
          <a:ln w="28575">
            <a:solidFill>
              <a:schemeClr val="tx1"/>
            </a:solidFill>
          </a:ln>
        </p:spPr>
      </p:pic>
    </p:spTree>
    <p:extLst>
      <p:ext uri="{BB962C8B-B14F-4D97-AF65-F5344CB8AC3E}">
        <p14:creationId xmlns:p14="http://schemas.microsoft.com/office/powerpoint/2010/main" val="174139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a:extLst>
              <a:ext uri="{FF2B5EF4-FFF2-40B4-BE49-F238E27FC236}">
                <a16:creationId xmlns:a16="http://schemas.microsoft.com/office/drawing/2014/main" id="{35275FDF-2F4E-B057-9D36-7E2F8EC525E3}"/>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51E0AC0-B69A-483A-880F-210B76FD6730}"/>
              </a:ext>
            </a:extLst>
          </p:cNvPr>
          <p:cNvSpPr txBox="1">
            <a:spLocks/>
          </p:cNvSpPr>
          <p:nvPr/>
        </p:nvSpPr>
        <p:spPr>
          <a:xfrm>
            <a:off x="795130" y="1319917"/>
            <a:ext cx="10558670" cy="4969565"/>
          </a:xfrm>
          <a:prstGeom prst="rect">
            <a:avLst/>
          </a:prstGeom>
          <a:solidFill>
            <a:srgbClr val="4C74A6"/>
          </a:solidFill>
          <a:ln w="76200" cmpd="dbl">
            <a:solidFill>
              <a:schemeClr val="bg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s-ES" sz="3600" dirty="0">
              <a:solidFill>
                <a:schemeClr val="bg1"/>
              </a:solidFill>
              <a:latin typeface="Trebuchet MS" panose="020B0603020202020204" pitchFamily="34" charset="0"/>
            </a:endParaRPr>
          </a:p>
          <a:p>
            <a:endParaRPr lang="es-ES" sz="36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600" dirty="0">
                <a:solidFill>
                  <a:schemeClr val="bg1"/>
                </a:solidFill>
                <a:latin typeface="Trebuchet MS" panose="020B0603020202020204" pitchFamily="34" charset="0"/>
              </a:rPr>
              <a:t>Análisis de:</a:t>
            </a:r>
          </a:p>
          <a:p>
            <a:endParaRPr lang="es-ES" sz="3000" dirty="0">
              <a:solidFill>
                <a:schemeClr val="bg1"/>
              </a:solidFill>
              <a:latin typeface="Trebuchet MS" panose="020B0603020202020204" pitchFamily="34" charset="0"/>
            </a:endParaRPr>
          </a:p>
          <a:p>
            <a:pPr marL="1016000" indent="-571500">
              <a:buFont typeface="Wingdings" panose="05000000000000000000" pitchFamily="2" charset="2"/>
              <a:buChar char="v"/>
            </a:pPr>
            <a:r>
              <a:rPr lang="es-ES" sz="3000" dirty="0">
                <a:solidFill>
                  <a:schemeClr val="bg1"/>
                </a:solidFill>
                <a:latin typeface="Trebuchet MS" panose="020B0603020202020204" pitchFamily="34" charset="0"/>
              </a:rPr>
              <a:t>Orina</a:t>
            </a:r>
          </a:p>
          <a:p>
            <a:pPr marL="1016000" indent="-571500">
              <a:buFont typeface="Wingdings" panose="05000000000000000000" pitchFamily="2" charset="2"/>
              <a:buChar char="v"/>
            </a:pPr>
            <a:endParaRPr lang="es-ES" sz="3000" dirty="0">
              <a:solidFill>
                <a:schemeClr val="bg1"/>
              </a:solidFill>
              <a:latin typeface="Trebuchet MS" panose="020B0603020202020204" pitchFamily="34" charset="0"/>
            </a:endParaRPr>
          </a:p>
          <a:p>
            <a:pPr marL="1016000" indent="-571500">
              <a:buFont typeface="Wingdings" panose="05000000000000000000" pitchFamily="2" charset="2"/>
              <a:buChar char="v"/>
            </a:pPr>
            <a:r>
              <a:rPr lang="es-ES" sz="3000" dirty="0">
                <a:solidFill>
                  <a:schemeClr val="bg1"/>
                </a:solidFill>
                <a:latin typeface="Trebuchet MS" panose="020B0603020202020204" pitchFamily="34" charset="0"/>
              </a:rPr>
              <a:t>Sangre</a:t>
            </a:r>
          </a:p>
          <a:p>
            <a:pPr marL="1016000" indent="-571500">
              <a:buFont typeface="Wingdings" panose="05000000000000000000" pitchFamily="2" charset="2"/>
              <a:buChar char="v"/>
            </a:pPr>
            <a:endParaRPr lang="es-ES" sz="3000" dirty="0">
              <a:solidFill>
                <a:schemeClr val="bg1"/>
              </a:solidFill>
              <a:latin typeface="Trebuchet MS" panose="020B0603020202020204" pitchFamily="34" charset="0"/>
            </a:endParaRPr>
          </a:p>
          <a:p>
            <a:pPr marL="1016000" indent="-571500">
              <a:buFont typeface="Wingdings" panose="05000000000000000000" pitchFamily="2" charset="2"/>
              <a:buChar char="v"/>
            </a:pPr>
            <a:r>
              <a:rPr lang="es-ES" sz="3000" dirty="0">
                <a:solidFill>
                  <a:schemeClr val="bg1"/>
                </a:solidFill>
                <a:latin typeface="Trebuchet MS" panose="020B0603020202020204" pitchFamily="34" charset="0"/>
              </a:rPr>
              <a:t>Aliento</a:t>
            </a:r>
          </a:p>
          <a:p>
            <a:pPr marL="444500"/>
            <a:endParaRPr lang="es-ES" sz="3000" dirty="0">
              <a:solidFill>
                <a:schemeClr val="bg1"/>
              </a:solidFill>
              <a:latin typeface="Trebuchet MS" panose="020B0603020202020204" pitchFamily="34" charset="0"/>
            </a:endParaRPr>
          </a:p>
          <a:p>
            <a:pPr marL="1016000" indent="-571500">
              <a:buFont typeface="Wingdings" panose="05000000000000000000" pitchFamily="2" charset="2"/>
              <a:buChar char="v"/>
            </a:pPr>
            <a:r>
              <a:rPr lang="es-ES" sz="3000" dirty="0">
                <a:solidFill>
                  <a:schemeClr val="bg1"/>
                </a:solidFill>
                <a:latin typeface="Trebuchet MS" panose="020B0603020202020204" pitchFamily="34" charset="0"/>
              </a:rPr>
              <a:t>Saliva</a:t>
            </a:r>
            <a:endParaRPr lang="es-ES" sz="3000" dirty="0">
              <a:latin typeface="Trebuchet MS" panose="020B0603020202020204" pitchFamily="34" charset="0"/>
            </a:endParaRPr>
          </a:p>
          <a:p>
            <a:pPr marL="457200" indent="-457200">
              <a:buFont typeface="Arial" panose="020B0604020202020204" pitchFamily="34" charset="0"/>
              <a:buChar char="•"/>
            </a:pPr>
            <a:endParaRPr lang="es-ES" sz="3600" dirty="0">
              <a:solidFill>
                <a:schemeClr val="bg1"/>
              </a:solidFill>
              <a:latin typeface="Trebuchet MS" panose="020B0603020202020204" pitchFamily="34" charset="0"/>
            </a:endParaRPr>
          </a:p>
        </p:txBody>
      </p:sp>
      <p:sp>
        <p:nvSpPr>
          <p:cNvPr id="7" name="Rectángulo 6">
            <a:extLst>
              <a:ext uri="{FF2B5EF4-FFF2-40B4-BE49-F238E27FC236}">
                <a16:creationId xmlns:a16="http://schemas.microsoft.com/office/drawing/2014/main" id="{743FCE3D-E6F9-4FD9-BD3F-A03FCEC2A4F4}"/>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57B31C61-1F0C-4BB9-BB7B-A5669A898F97}"/>
              </a:ext>
            </a:extLst>
          </p:cNvPr>
          <p:cNvSpPr>
            <a:spLocks noGrp="1"/>
          </p:cNvSpPr>
          <p:nvPr>
            <p:ph type="title"/>
          </p:nvPr>
        </p:nvSpPr>
        <p:spPr>
          <a:xfrm>
            <a:off x="2219076" y="1"/>
            <a:ext cx="7753847" cy="1834542"/>
          </a:xfrm>
          <a:solidFill>
            <a:srgbClr val="003982"/>
          </a:solidFill>
          <a:ln w="635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5200" b="1" dirty="0">
                <a:solidFill>
                  <a:schemeClr val="bg1"/>
                </a:solidFill>
                <a:latin typeface="Trebuchet MS" panose="020B0603020202020204" pitchFamily="34" charset="0"/>
              </a:rPr>
              <a:t>MÉTODOS ACTUALES</a:t>
            </a:r>
          </a:p>
        </p:txBody>
      </p:sp>
    </p:spTree>
    <p:extLst>
      <p:ext uri="{BB962C8B-B14F-4D97-AF65-F5344CB8AC3E}">
        <p14:creationId xmlns:p14="http://schemas.microsoft.com/office/powerpoint/2010/main" val="261931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arn(inVertical)">
                                      <p:cBhvr>
                                        <p:cTn id="7" dur="500"/>
                                        <p:tgtEl>
                                          <p:spTgt spid="5">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barn(inVertical)">
                                      <p:cBhvr>
                                        <p:cTn id="10" dur="500"/>
                                        <p:tgtEl>
                                          <p:spTgt spid="5">
                                            <p:txEl>
                                              <p:pRg st="6" end="6"/>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barn(inVertical)">
                                      <p:cBhvr>
                                        <p:cTn id="13" dur="500"/>
                                        <p:tgtEl>
                                          <p:spTgt spid="5">
                                            <p:txEl>
                                              <p:pRg st="8" end="8"/>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xEl>
                                              <p:pRg st="10" end="10"/>
                                            </p:txEl>
                                          </p:spTgt>
                                        </p:tgtEl>
                                        <p:attrNameLst>
                                          <p:attrName>style.visibility</p:attrName>
                                        </p:attrNameLst>
                                      </p:cBhvr>
                                      <p:to>
                                        <p:strVal val="visible"/>
                                      </p:to>
                                    </p:set>
                                    <p:animEffect transition="in" filter="barn(inVertical)">
                                      <p:cBhvr>
                                        <p:cTn id="16"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3">
            <a:extLst>
              <a:ext uri="{FF2B5EF4-FFF2-40B4-BE49-F238E27FC236}">
                <a16:creationId xmlns:a16="http://schemas.microsoft.com/office/drawing/2014/main" id="{6A4EE155-F386-E284-EE7C-800906BF34FE}"/>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a:extLst>
              <a:ext uri="{FF2B5EF4-FFF2-40B4-BE49-F238E27FC236}">
                <a16:creationId xmlns:a16="http://schemas.microsoft.com/office/drawing/2014/main" id="{16464D03-41CB-20BF-C321-D4D243B90BEB}"/>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EC0E1AED-EDFE-E903-36FA-B103B6D20C89}"/>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922270" y="75565"/>
            <a:ext cx="6347460" cy="962063"/>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VENTANA RESULTADOS</a:t>
            </a:r>
          </a:p>
        </p:txBody>
      </p:sp>
      <p:pic>
        <p:nvPicPr>
          <p:cNvPr id="5" name="Imagen 4">
            <a:extLst>
              <a:ext uri="{FF2B5EF4-FFF2-40B4-BE49-F238E27FC236}">
                <a16:creationId xmlns:a16="http://schemas.microsoft.com/office/drawing/2014/main" id="{7BEBE851-99F2-1950-512D-40F916840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453" y="1466840"/>
            <a:ext cx="6611094" cy="4287529"/>
          </a:xfrm>
          <a:prstGeom prst="rect">
            <a:avLst/>
          </a:prstGeom>
          <a:ln w="28575">
            <a:solidFill>
              <a:schemeClr val="tx1"/>
            </a:solidFill>
          </a:ln>
        </p:spPr>
      </p:pic>
      <p:pic>
        <p:nvPicPr>
          <p:cNvPr id="7" name="Imagen 6">
            <a:extLst>
              <a:ext uri="{FF2B5EF4-FFF2-40B4-BE49-F238E27FC236}">
                <a16:creationId xmlns:a16="http://schemas.microsoft.com/office/drawing/2014/main" id="{DD93C858-83EF-D907-0927-E1F11A14B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452" y="1466840"/>
            <a:ext cx="6611093" cy="4319432"/>
          </a:xfrm>
          <a:prstGeom prst="rect">
            <a:avLst/>
          </a:prstGeom>
          <a:ln w="28575">
            <a:solidFill>
              <a:schemeClr val="tx1"/>
            </a:solidFill>
          </a:ln>
        </p:spPr>
      </p:pic>
      <p:pic>
        <p:nvPicPr>
          <p:cNvPr id="9" name="Imagen 8">
            <a:extLst>
              <a:ext uri="{FF2B5EF4-FFF2-40B4-BE49-F238E27FC236}">
                <a16:creationId xmlns:a16="http://schemas.microsoft.com/office/drawing/2014/main" id="{E188AB28-F676-A48B-329D-78AC6B25F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0449" y="1466839"/>
            <a:ext cx="6611093" cy="4353533"/>
          </a:xfrm>
          <a:prstGeom prst="rect">
            <a:avLst/>
          </a:prstGeom>
          <a:ln w="19050">
            <a:solidFill>
              <a:schemeClr val="tx1"/>
            </a:solidFill>
          </a:ln>
        </p:spPr>
      </p:pic>
    </p:spTree>
    <p:extLst>
      <p:ext uri="{BB962C8B-B14F-4D97-AF65-F5344CB8AC3E}">
        <p14:creationId xmlns:p14="http://schemas.microsoft.com/office/powerpoint/2010/main" val="93549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3">
            <a:extLst>
              <a:ext uri="{FF2B5EF4-FFF2-40B4-BE49-F238E27FC236}">
                <a16:creationId xmlns:a16="http://schemas.microsoft.com/office/drawing/2014/main" id="{1DF8E60C-56C7-AE1A-FCC4-75B2FF9D463D}"/>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6042AA61-0302-1903-5CD0-144E8D88FB7E}"/>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BD6EE2F4-C02F-2E88-0EDC-31A96E4728CD}"/>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3251835" y="0"/>
            <a:ext cx="5688330" cy="104457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fontScale="90000"/>
          </a:bodyPr>
          <a:lstStyle/>
          <a:p>
            <a:pPr algn="ctr"/>
            <a:r>
              <a:rPr lang="es-ES" sz="4500" b="1" dirty="0">
                <a:solidFill>
                  <a:schemeClr val="bg1"/>
                </a:solidFill>
                <a:latin typeface="Trebuchet MS" panose="020B0603020202020204" pitchFamily="34" charset="0"/>
              </a:rPr>
              <a:t>RESULTADOS CON THC</a:t>
            </a:r>
          </a:p>
        </p:txBody>
      </p:sp>
      <p:pic>
        <p:nvPicPr>
          <p:cNvPr id="5" name="Imagen 4">
            <a:extLst>
              <a:ext uri="{FF2B5EF4-FFF2-40B4-BE49-F238E27FC236}">
                <a16:creationId xmlns:a16="http://schemas.microsoft.com/office/drawing/2014/main" id="{3E0125A8-8984-4FFE-BD5E-1E2AC3864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71" y="1186143"/>
            <a:ext cx="6946457" cy="5045616"/>
          </a:xfrm>
          <a:prstGeom prst="rect">
            <a:avLst/>
          </a:prstGeom>
        </p:spPr>
      </p:pic>
      <p:sp>
        <p:nvSpPr>
          <p:cNvPr id="8" name="CuadroTexto 7">
            <a:extLst>
              <a:ext uri="{FF2B5EF4-FFF2-40B4-BE49-F238E27FC236}">
                <a16:creationId xmlns:a16="http://schemas.microsoft.com/office/drawing/2014/main" id="{C5811B7D-ABEE-4669-BA27-F68E7490E714}"/>
              </a:ext>
            </a:extLst>
          </p:cNvPr>
          <p:cNvSpPr txBox="1"/>
          <p:nvPr/>
        </p:nvSpPr>
        <p:spPr>
          <a:xfrm rot="16200000">
            <a:off x="2473476" y="2572004"/>
            <a:ext cx="559001" cy="323165"/>
          </a:xfrm>
          <a:prstGeom prst="rect">
            <a:avLst/>
          </a:prstGeom>
          <a:noFill/>
        </p:spPr>
        <p:txBody>
          <a:bodyPr wrap="square" rtlCol="0">
            <a:spAutoFit/>
          </a:bodyPr>
          <a:lstStyle/>
          <a:p>
            <a:pPr algn="ctr"/>
            <a:r>
              <a:rPr lang="es-AR" sz="1500" b="1" dirty="0">
                <a:solidFill>
                  <a:schemeClr val="tx1">
                    <a:lumMod val="65000"/>
                    <a:lumOff val="35000"/>
                  </a:schemeClr>
                </a:solidFill>
                <a:latin typeface="Leelawadee" panose="020B0502040204020203" pitchFamily="34" charset="-34"/>
                <a:cs typeface="Leelawadee" panose="020B0502040204020203" pitchFamily="34" charset="-34"/>
              </a:rPr>
              <a:t>[s]</a:t>
            </a:r>
          </a:p>
        </p:txBody>
      </p:sp>
      <p:pic>
        <p:nvPicPr>
          <p:cNvPr id="9" name="Imagen 8">
            <a:extLst>
              <a:ext uri="{FF2B5EF4-FFF2-40B4-BE49-F238E27FC236}">
                <a16:creationId xmlns:a16="http://schemas.microsoft.com/office/drawing/2014/main" id="{1CC53732-CCA4-4C1A-8880-C866E4597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771" y="1181100"/>
            <a:ext cx="6946457" cy="5045616"/>
          </a:xfrm>
          <a:prstGeom prst="rect">
            <a:avLst/>
          </a:prstGeom>
        </p:spPr>
      </p:pic>
      <p:sp>
        <p:nvSpPr>
          <p:cNvPr id="10" name="CuadroTexto 9">
            <a:extLst>
              <a:ext uri="{FF2B5EF4-FFF2-40B4-BE49-F238E27FC236}">
                <a16:creationId xmlns:a16="http://schemas.microsoft.com/office/drawing/2014/main" id="{35D270F4-EF73-4351-8BD4-30B3C21726D7}"/>
              </a:ext>
            </a:extLst>
          </p:cNvPr>
          <p:cNvSpPr txBox="1"/>
          <p:nvPr/>
        </p:nvSpPr>
        <p:spPr>
          <a:xfrm rot="16200000">
            <a:off x="2504853" y="2708529"/>
            <a:ext cx="559001" cy="323165"/>
          </a:xfrm>
          <a:prstGeom prst="rect">
            <a:avLst/>
          </a:prstGeom>
          <a:noFill/>
        </p:spPr>
        <p:txBody>
          <a:bodyPr wrap="square" rtlCol="0">
            <a:spAutoFit/>
          </a:bodyPr>
          <a:lstStyle/>
          <a:p>
            <a:pPr algn="ctr"/>
            <a:r>
              <a:rPr lang="es-AR" sz="1500" b="1" dirty="0">
                <a:solidFill>
                  <a:schemeClr val="tx1">
                    <a:lumMod val="65000"/>
                    <a:lumOff val="35000"/>
                  </a:schemeClr>
                </a:solidFill>
                <a:latin typeface="Leelawadee" panose="020B0502040204020203" pitchFamily="34" charset="-34"/>
                <a:cs typeface="Leelawadee" panose="020B0502040204020203" pitchFamily="34" charset="-34"/>
              </a:rPr>
              <a:t>[%]</a:t>
            </a:r>
          </a:p>
        </p:txBody>
      </p:sp>
      <p:pic>
        <p:nvPicPr>
          <p:cNvPr id="11" name="Imagen 10">
            <a:extLst>
              <a:ext uri="{FF2B5EF4-FFF2-40B4-BE49-F238E27FC236}">
                <a16:creationId xmlns:a16="http://schemas.microsoft.com/office/drawing/2014/main" id="{FD2AE189-9A36-4250-9715-4546D860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5737" y="1181101"/>
            <a:ext cx="7929875" cy="5055702"/>
          </a:xfrm>
          <a:prstGeom prst="rect">
            <a:avLst/>
          </a:prstGeom>
        </p:spPr>
      </p:pic>
      <p:sp>
        <p:nvSpPr>
          <p:cNvPr id="12" name="CuadroTexto 11">
            <a:extLst>
              <a:ext uri="{FF2B5EF4-FFF2-40B4-BE49-F238E27FC236}">
                <a16:creationId xmlns:a16="http://schemas.microsoft.com/office/drawing/2014/main" id="{DCB4DE94-A618-4185-8E9D-EC4E2FC331DE}"/>
              </a:ext>
            </a:extLst>
          </p:cNvPr>
          <p:cNvSpPr txBox="1"/>
          <p:nvPr/>
        </p:nvSpPr>
        <p:spPr>
          <a:xfrm rot="16200000">
            <a:off x="2057819" y="2473933"/>
            <a:ext cx="559001" cy="323165"/>
          </a:xfrm>
          <a:prstGeom prst="rect">
            <a:avLst/>
          </a:prstGeom>
          <a:noFill/>
        </p:spPr>
        <p:txBody>
          <a:bodyPr wrap="square" rtlCol="0">
            <a:spAutoFit/>
          </a:bodyPr>
          <a:lstStyle/>
          <a:p>
            <a:pPr algn="ctr"/>
            <a:r>
              <a:rPr lang="es-AR" sz="1500" b="1" dirty="0">
                <a:solidFill>
                  <a:schemeClr val="tx1">
                    <a:lumMod val="65000"/>
                    <a:lumOff val="35000"/>
                  </a:schemeClr>
                </a:solidFill>
                <a:latin typeface="Leelawadee" panose="020B0502040204020203" pitchFamily="34" charset="-34"/>
                <a:cs typeface="Leelawadee" panose="020B0502040204020203" pitchFamily="34" charset="-34"/>
              </a:rPr>
              <a:t>[%]</a:t>
            </a:r>
          </a:p>
        </p:txBody>
      </p:sp>
      <p:sp>
        <p:nvSpPr>
          <p:cNvPr id="13" name="CuadroTexto 12">
            <a:extLst>
              <a:ext uri="{FF2B5EF4-FFF2-40B4-BE49-F238E27FC236}">
                <a16:creationId xmlns:a16="http://schemas.microsoft.com/office/drawing/2014/main" id="{620DCBC4-85D9-4C6F-BFBA-1F0175385627}"/>
              </a:ext>
            </a:extLst>
          </p:cNvPr>
          <p:cNvSpPr txBox="1"/>
          <p:nvPr/>
        </p:nvSpPr>
        <p:spPr>
          <a:xfrm>
            <a:off x="6983925" y="5871535"/>
            <a:ext cx="559001" cy="323165"/>
          </a:xfrm>
          <a:prstGeom prst="rect">
            <a:avLst/>
          </a:prstGeom>
          <a:noFill/>
        </p:spPr>
        <p:txBody>
          <a:bodyPr wrap="square" rtlCol="0">
            <a:spAutoFit/>
          </a:bodyPr>
          <a:lstStyle/>
          <a:p>
            <a:pPr algn="ctr"/>
            <a:r>
              <a:rPr lang="es-AR" sz="1500" b="1" dirty="0">
                <a:solidFill>
                  <a:schemeClr val="tx1">
                    <a:lumMod val="65000"/>
                    <a:lumOff val="35000"/>
                  </a:schemeClr>
                </a:solidFill>
                <a:latin typeface="Leelawadee" panose="020B0502040204020203" pitchFamily="34" charset="-34"/>
                <a:cs typeface="Leelawadee" panose="020B0502040204020203" pitchFamily="34" charset="-34"/>
              </a:rPr>
              <a:t>[s]</a:t>
            </a:r>
          </a:p>
        </p:txBody>
      </p:sp>
    </p:spTree>
    <p:extLst>
      <p:ext uri="{BB962C8B-B14F-4D97-AF65-F5344CB8AC3E}">
        <p14:creationId xmlns:p14="http://schemas.microsoft.com/office/powerpoint/2010/main" val="383580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3">
            <a:extLst>
              <a:ext uri="{FF2B5EF4-FFF2-40B4-BE49-F238E27FC236}">
                <a16:creationId xmlns:a16="http://schemas.microsoft.com/office/drawing/2014/main" id="{2B9D904A-9E69-B23D-7C7A-DED52DBFF653}"/>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DF1B4B7B-94C5-C2D4-6A24-B1E145364573}"/>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C95B527A-0969-7181-5156-0179FC4D328A}"/>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209800" y="0"/>
            <a:ext cx="7772400" cy="100647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RESULTADOS CON ALCOHOL</a:t>
            </a:r>
          </a:p>
        </p:txBody>
      </p:sp>
      <p:pic>
        <p:nvPicPr>
          <p:cNvPr id="5" name="Imagen 4">
            <a:extLst>
              <a:ext uri="{FF2B5EF4-FFF2-40B4-BE49-F238E27FC236}">
                <a16:creationId xmlns:a16="http://schemas.microsoft.com/office/drawing/2014/main" id="{CBFAABFF-0910-0E3E-52F5-D2FDF8705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136" y="1223054"/>
            <a:ext cx="6939728" cy="5040728"/>
          </a:xfrm>
          <a:prstGeom prst="rect">
            <a:avLst/>
          </a:prstGeom>
        </p:spPr>
      </p:pic>
      <p:sp>
        <p:nvSpPr>
          <p:cNvPr id="11" name="CuadroTexto 10">
            <a:extLst>
              <a:ext uri="{FF2B5EF4-FFF2-40B4-BE49-F238E27FC236}">
                <a16:creationId xmlns:a16="http://schemas.microsoft.com/office/drawing/2014/main" id="{E970AB9E-178F-48E7-8AE2-19323318B469}"/>
              </a:ext>
            </a:extLst>
          </p:cNvPr>
          <p:cNvSpPr txBox="1"/>
          <p:nvPr/>
        </p:nvSpPr>
        <p:spPr>
          <a:xfrm rot="16200000">
            <a:off x="2522956" y="2662169"/>
            <a:ext cx="494448" cy="292388"/>
          </a:xfrm>
          <a:prstGeom prst="rect">
            <a:avLst/>
          </a:prstGeom>
          <a:noFill/>
        </p:spPr>
        <p:txBody>
          <a:bodyPr wrap="square" rtlCol="0">
            <a:spAutoFit/>
          </a:bodyPr>
          <a:lstStyle/>
          <a:p>
            <a:pPr algn="ctr"/>
            <a:r>
              <a:rPr lang="es-AR" sz="1300" b="1" dirty="0">
                <a:solidFill>
                  <a:schemeClr val="tx1">
                    <a:lumMod val="65000"/>
                    <a:lumOff val="35000"/>
                  </a:schemeClr>
                </a:solidFill>
                <a:latin typeface="Leelawadee" panose="020B0502040204020203" pitchFamily="34" charset="-34"/>
                <a:cs typeface="Leelawadee" panose="020B0502040204020203" pitchFamily="34" charset="-34"/>
              </a:rPr>
              <a:t>[s]</a:t>
            </a:r>
          </a:p>
        </p:txBody>
      </p:sp>
      <p:pic>
        <p:nvPicPr>
          <p:cNvPr id="7" name="Imagen 6">
            <a:extLst>
              <a:ext uri="{FF2B5EF4-FFF2-40B4-BE49-F238E27FC236}">
                <a16:creationId xmlns:a16="http://schemas.microsoft.com/office/drawing/2014/main" id="{4C821EC8-1ADC-9EE3-7E11-E16D84F3C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449" y="1221219"/>
            <a:ext cx="6939728" cy="5040728"/>
          </a:xfrm>
          <a:prstGeom prst="rect">
            <a:avLst/>
          </a:prstGeom>
        </p:spPr>
      </p:pic>
      <p:sp>
        <p:nvSpPr>
          <p:cNvPr id="12" name="CuadroTexto 11">
            <a:extLst>
              <a:ext uri="{FF2B5EF4-FFF2-40B4-BE49-F238E27FC236}">
                <a16:creationId xmlns:a16="http://schemas.microsoft.com/office/drawing/2014/main" id="{B753FEBC-F57A-447D-9E30-F2C3FC1F0EA4}"/>
              </a:ext>
            </a:extLst>
          </p:cNvPr>
          <p:cNvSpPr txBox="1"/>
          <p:nvPr/>
        </p:nvSpPr>
        <p:spPr>
          <a:xfrm rot="16200000">
            <a:off x="2540419" y="2770459"/>
            <a:ext cx="494448" cy="292388"/>
          </a:xfrm>
          <a:prstGeom prst="rect">
            <a:avLst/>
          </a:prstGeom>
          <a:noFill/>
        </p:spPr>
        <p:txBody>
          <a:bodyPr wrap="square" rtlCol="0">
            <a:spAutoFit/>
          </a:bodyPr>
          <a:lstStyle/>
          <a:p>
            <a:pPr algn="ctr"/>
            <a:r>
              <a:rPr lang="es-AR" sz="1300" b="1" dirty="0">
                <a:solidFill>
                  <a:schemeClr val="tx1">
                    <a:lumMod val="65000"/>
                    <a:lumOff val="35000"/>
                  </a:schemeClr>
                </a:solidFill>
                <a:latin typeface="Leelawadee" panose="020B0502040204020203" pitchFamily="34" charset="-34"/>
                <a:cs typeface="Leelawadee" panose="020B0502040204020203" pitchFamily="34" charset="-34"/>
              </a:rPr>
              <a:t>[%]</a:t>
            </a:r>
          </a:p>
        </p:txBody>
      </p:sp>
      <p:pic>
        <p:nvPicPr>
          <p:cNvPr id="9" name="Imagen 8">
            <a:extLst>
              <a:ext uri="{FF2B5EF4-FFF2-40B4-BE49-F238E27FC236}">
                <a16:creationId xmlns:a16="http://schemas.microsoft.com/office/drawing/2014/main" id="{D2EE287D-C558-C3C2-75FD-944A30307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2971" y="1216177"/>
            <a:ext cx="7873045" cy="5069390"/>
          </a:xfrm>
          <a:prstGeom prst="rect">
            <a:avLst/>
          </a:prstGeom>
        </p:spPr>
      </p:pic>
      <p:sp>
        <p:nvSpPr>
          <p:cNvPr id="14" name="CuadroTexto 13">
            <a:extLst>
              <a:ext uri="{FF2B5EF4-FFF2-40B4-BE49-F238E27FC236}">
                <a16:creationId xmlns:a16="http://schemas.microsoft.com/office/drawing/2014/main" id="{1FD64116-B48A-4576-8A71-AC46F96D09E4}"/>
              </a:ext>
            </a:extLst>
          </p:cNvPr>
          <p:cNvSpPr txBox="1"/>
          <p:nvPr/>
        </p:nvSpPr>
        <p:spPr>
          <a:xfrm>
            <a:off x="6866957" y="5943846"/>
            <a:ext cx="387557" cy="276999"/>
          </a:xfrm>
          <a:prstGeom prst="rect">
            <a:avLst/>
          </a:prstGeom>
          <a:noFill/>
        </p:spPr>
        <p:txBody>
          <a:bodyPr wrap="square" rtlCol="0">
            <a:spAutoFit/>
          </a:bodyPr>
          <a:lstStyle/>
          <a:p>
            <a:pPr algn="ctr"/>
            <a:r>
              <a:rPr lang="es-AR" sz="1200" b="1">
                <a:solidFill>
                  <a:schemeClr val="tx1">
                    <a:lumMod val="65000"/>
                    <a:lumOff val="35000"/>
                  </a:schemeClr>
                </a:solidFill>
                <a:latin typeface="Leelawadee" panose="020B0502040204020203" pitchFamily="34" charset="-34"/>
                <a:cs typeface="Leelawadee" panose="020B0502040204020203" pitchFamily="34" charset="-34"/>
              </a:rPr>
              <a:t>[s]</a:t>
            </a:r>
            <a:endParaRPr lang="es-AR" sz="1200" b="1" dirty="0">
              <a:solidFill>
                <a:schemeClr val="tx1">
                  <a:lumMod val="65000"/>
                  <a:lumOff val="35000"/>
                </a:schemeClr>
              </a:solidFill>
              <a:latin typeface="Leelawadee" panose="020B0502040204020203" pitchFamily="34" charset="-34"/>
              <a:cs typeface="Leelawadee" panose="020B0502040204020203" pitchFamily="34" charset="-34"/>
            </a:endParaRPr>
          </a:p>
        </p:txBody>
      </p:sp>
      <p:sp>
        <p:nvSpPr>
          <p:cNvPr id="15" name="CuadroTexto 14">
            <a:extLst>
              <a:ext uri="{FF2B5EF4-FFF2-40B4-BE49-F238E27FC236}">
                <a16:creationId xmlns:a16="http://schemas.microsoft.com/office/drawing/2014/main" id="{435795F0-ACED-4134-AF02-CEF25459A16F}"/>
              </a:ext>
            </a:extLst>
          </p:cNvPr>
          <p:cNvSpPr txBox="1"/>
          <p:nvPr/>
        </p:nvSpPr>
        <p:spPr>
          <a:xfrm rot="16200000">
            <a:off x="1879762" y="2571891"/>
            <a:ext cx="588283" cy="276999"/>
          </a:xfrm>
          <a:prstGeom prst="rect">
            <a:avLst/>
          </a:prstGeom>
          <a:noFill/>
        </p:spPr>
        <p:txBody>
          <a:bodyPr wrap="square" rtlCol="0">
            <a:spAutoFit/>
          </a:bodyPr>
          <a:lstStyle/>
          <a:p>
            <a:pPr algn="ctr"/>
            <a:r>
              <a:rPr lang="es-AR" sz="1200" b="1" dirty="0">
                <a:solidFill>
                  <a:schemeClr val="tx1">
                    <a:lumMod val="65000"/>
                    <a:lumOff val="35000"/>
                  </a:schemeClr>
                </a:solidFill>
                <a:latin typeface="Leelawadee" panose="020B0502040204020203" pitchFamily="34" charset="-34"/>
                <a:cs typeface="Leelawadee" panose="020B0502040204020203" pitchFamily="34" charset="-34"/>
              </a:rPr>
              <a:t>[%]</a:t>
            </a:r>
          </a:p>
        </p:txBody>
      </p:sp>
    </p:spTree>
    <p:extLst>
      <p:ext uri="{BB962C8B-B14F-4D97-AF65-F5344CB8AC3E}">
        <p14:creationId xmlns:p14="http://schemas.microsoft.com/office/powerpoint/2010/main" val="335112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3">
            <a:extLst>
              <a:ext uri="{FF2B5EF4-FFF2-40B4-BE49-F238E27FC236}">
                <a16:creationId xmlns:a16="http://schemas.microsoft.com/office/drawing/2014/main" id="{982A1070-C1AE-F01B-8E0C-1B5A49C1D189}"/>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58D27488-7A56-15C1-99C9-602EDDA95D40}"/>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AC00C74C-097C-CAD3-D395-23E8FD2CEA4B}"/>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6D562EF3-05AE-4A41-AF81-AAC047B0C73A}"/>
              </a:ext>
            </a:extLst>
          </p:cNvPr>
          <p:cNvSpPr>
            <a:spLocks noGrp="1"/>
          </p:cNvSpPr>
          <p:nvPr>
            <p:ph type="title"/>
          </p:nvPr>
        </p:nvSpPr>
        <p:spPr>
          <a:xfrm>
            <a:off x="2209800" y="0"/>
            <a:ext cx="7772400" cy="994977"/>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RESULTADOS CON ALCOHOL</a:t>
            </a:r>
          </a:p>
        </p:txBody>
      </p:sp>
      <p:pic>
        <p:nvPicPr>
          <p:cNvPr id="6" name="Imagen 5">
            <a:extLst>
              <a:ext uri="{FF2B5EF4-FFF2-40B4-BE49-F238E27FC236}">
                <a16:creationId xmlns:a16="http://schemas.microsoft.com/office/drawing/2014/main" id="{CF2016B8-ABBC-782E-7856-20E53F1EC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4" y="1321109"/>
            <a:ext cx="5418290" cy="4541914"/>
          </a:xfrm>
          <a:prstGeom prst="rect">
            <a:avLst/>
          </a:prstGeom>
        </p:spPr>
      </p:pic>
    </p:spTree>
    <p:extLst>
      <p:ext uri="{BB962C8B-B14F-4D97-AF65-F5344CB8AC3E}">
        <p14:creationId xmlns:p14="http://schemas.microsoft.com/office/powerpoint/2010/main" val="2642602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3">
            <a:extLst>
              <a:ext uri="{FF2B5EF4-FFF2-40B4-BE49-F238E27FC236}">
                <a16:creationId xmlns:a16="http://schemas.microsoft.com/office/drawing/2014/main" id="{C0CFC268-912E-0710-15CC-FD615AB6F34E}"/>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F328ECE0-1567-C704-3515-387612855571}"/>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9">
            <a:extLst>
              <a:ext uri="{FF2B5EF4-FFF2-40B4-BE49-F238E27FC236}">
                <a16:creationId xmlns:a16="http://schemas.microsoft.com/office/drawing/2014/main" id="{60B93AA9-687A-4F28-8919-128C2F833432}"/>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itle 1">
            <a:extLst>
              <a:ext uri="{FF2B5EF4-FFF2-40B4-BE49-F238E27FC236}">
                <a16:creationId xmlns:a16="http://schemas.microsoft.com/office/drawing/2014/main" id="{517850F4-47D9-4A9B-AE93-4BAFB9B9DF6A}"/>
              </a:ext>
            </a:extLst>
          </p:cNvPr>
          <p:cNvSpPr>
            <a:spLocks noGrp="1"/>
          </p:cNvSpPr>
          <p:nvPr>
            <p:ph type="title"/>
          </p:nvPr>
        </p:nvSpPr>
        <p:spPr>
          <a:xfrm>
            <a:off x="2209800" y="0"/>
            <a:ext cx="7772400" cy="100647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CONCLUSIONES</a:t>
            </a:r>
          </a:p>
        </p:txBody>
      </p:sp>
      <p:sp>
        <p:nvSpPr>
          <p:cNvPr id="8" name="Title 1">
            <a:extLst>
              <a:ext uri="{FF2B5EF4-FFF2-40B4-BE49-F238E27FC236}">
                <a16:creationId xmlns:a16="http://schemas.microsoft.com/office/drawing/2014/main" id="{4A7F4C29-8CAF-137E-C8F9-001258E7547E}"/>
              </a:ext>
            </a:extLst>
          </p:cNvPr>
          <p:cNvSpPr txBox="1">
            <a:spLocks/>
          </p:cNvSpPr>
          <p:nvPr/>
        </p:nvSpPr>
        <p:spPr>
          <a:xfrm>
            <a:off x="838200" y="1480715"/>
            <a:ext cx="10515600" cy="4673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ES" sz="3200" dirty="0">
                <a:solidFill>
                  <a:schemeClr val="bg1"/>
                </a:solidFill>
                <a:latin typeface="Trebuchet MS" panose="020B0603020202020204" pitchFamily="34" charset="0"/>
              </a:rPr>
              <a:t>Hardware</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Procesamiento de Imágenes</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Parámetros medidos</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Modelo de detección</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Resultados con THC</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Resultados con Alcohol</a:t>
            </a:r>
          </a:p>
        </p:txBody>
      </p:sp>
    </p:spTree>
    <p:extLst>
      <p:ext uri="{BB962C8B-B14F-4D97-AF65-F5344CB8AC3E}">
        <p14:creationId xmlns:p14="http://schemas.microsoft.com/office/powerpoint/2010/main" val="198507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3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3">
            <a:extLst>
              <a:ext uri="{FF2B5EF4-FFF2-40B4-BE49-F238E27FC236}">
                <a16:creationId xmlns:a16="http://schemas.microsoft.com/office/drawing/2014/main" id="{3EFC9866-8474-4527-843C-D9602AFB8256}"/>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a:extLst>
              <a:ext uri="{FF2B5EF4-FFF2-40B4-BE49-F238E27FC236}">
                <a16:creationId xmlns:a16="http://schemas.microsoft.com/office/drawing/2014/main" id="{A4694DED-B513-DF7F-9A9C-6AD276C1CDAC}"/>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9">
            <a:extLst>
              <a:ext uri="{FF2B5EF4-FFF2-40B4-BE49-F238E27FC236}">
                <a16:creationId xmlns:a16="http://schemas.microsoft.com/office/drawing/2014/main" id="{B6D8A9AC-178A-F2AE-3E46-A02D28882A91}"/>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itle 1">
            <a:extLst>
              <a:ext uri="{FF2B5EF4-FFF2-40B4-BE49-F238E27FC236}">
                <a16:creationId xmlns:a16="http://schemas.microsoft.com/office/drawing/2014/main" id="{517850F4-47D9-4A9B-AE93-4BAFB9B9DF6A}"/>
              </a:ext>
            </a:extLst>
          </p:cNvPr>
          <p:cNvSpPr>
            <a:spLocks noGrp="1"/>
          </p:cNvSpPr>
          <p:nvPr>
            <p:ph type="title"/>
          </p:nvPr>
        </p:nvSpPr>
        <p:spPr>
          <a:xfrm>
            <a:off x="2209800" y="0"/>
            <a:ext cx="7772400" cy="100647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TRABAJOS FUTUROS</a:t>
            </a:r>
          </a:p>
        </p:txBody>
      </p:sp>
      <p:sp>
        <p:nvSpPr>
          <p:cNvPr id="8" name="Title 1">
            <a:extLst>
              <a:ext uri="{FF2B5EF4-FFF2-40B4-BE49-F238E27FC236}">
                <a16:creationId xmlns:a16="http://schemas.microsoft.com/office/drawing/2014/main" id="{52331D62-D255-2A34-B9C2-CA29F48AFD12}"/>
              </a:ext>
            </a:extLst>
          </p:cNvPr>
          <p:cNvSpPr txBox="1">
            <a:spLocks/>
          </p:cNvSpPr>
          <p:nvPr/>
        </p:nvSpPr>
        <p:spPr>
          <a:xfrm>
            <a:off x="838200" y="1480715"/>
            <a:ext cx="10515600" cy="4673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ES" sz="3200" dirty="0">
                <a:solidFill>
                  <a:schemeClr val="bg1"/>
                </a:solidFill>
                <a:latin typeface="Trebuchet MS" panose="020B0603020202020204" pitchFamily="34" charset="0"/>
              </a:rPr>
              <a:t>Aumentar cantidad de muestras</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Medir otras variables</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Automatización del procesamiento de imágenes</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Detección de parpadeo</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Mostrar resultados anteriores</a:t>
            </a:r>
          </a:p>
          <a:p>
            <a:pPr marL="571500" indent="-571500">
              <a:buFont typeface="Arial" panose="020B0604020202020204" pitchFamily="34" charset="0"/>
              <a:buChar char="•"/>
            </a:pPr>
            <a:endParaRPr lang="es-ES" sz="32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200" dirty="0">
                <a:solidFill>
                  <a:schemeClr val="bg1"/>
                </a:solidFill>
                <a:latin typeface="Trebuchet MS" panose="020B0603020202020204" pitchFamily="34" charset="0"/>
              </a:rPr>
              <a:t>Hardware</a:t>
            </a:r>
          </a:p>
        </p:txBody>
      </p:sp>
    </p:spTree>
    <p:extLst>
      <p:ext uri="{BB962C8B-B14F-4D97-AF65-F5344CB8AC3E}">
        <p14:creationId xmlns:p14="http://schemas.microsoft.com/office/powerpoint/2010/main" val="205175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3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Triangle 3">
            <a:extLst>
              <a:ext uri="{FF2B5EF4-FFF2-40B4-BE49-F238E27FC236}">
                <a16:creationId xmlns:a16="http://schemas.microsoft.com/office/drawing/2014/main" id="{6ACA06D9-56E3-E15D-2894-20F01206A7E1}"/>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438C44E3-0709-1544-43B6-F25D54CAF5B8}"/>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AE5DFACD-624F-D1F3-FF77-501491C17C56}"/>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itle 1">
            <a:extLst>
              <a:ext uri="{FF2B5EF4-FFF2-40B4-BE49-F238E27FC236}">
                <a16:creationId xmlns:a16="http://schemas.microsoft.com/office/drawing/2014/main" id="{517850F4-47D9-4A9B-AE93-4BAFB9B9DF6A}"/>
              </a:ext>
            </a:extLst>
          </p:cNvPr>
          <p:cNvSpPr>
            <a:spLocks noGrp="1"/>
          </p:cNvSpPr>
          <p:nvPr>
            <p:ph type="title"/>
          </p:nvPr>
        </p:nvSpPr>
        <p:spPr>
          <a:xfrm>
            <a:off x="2209800" y="0"/>
            <a:ext cx="7772400" cy="1006475"/>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4500" b="1" dirty="0">
                <a:solidFill>
                  <a:schemeClr val="bg1"/>
                </a:solidFill>
                <a:latin typeface="Trebuchet MS" panose="020B0603020202020204" pitchFamily="34" charset="0"/>
              </a:rPr>
              <a:t>ANÁLISIS ECONÓMICO</a:t>
            </a:r>
          </a:p>
        </p:txBody>
      </p:sp>
      <p:sp>
        <p:nvSpPr>
          <p:cNvPr id="11" name="Rounded Rectangle 2">
            <a:extLst>
              <a:ext uri="{FF2B5EF4-FFF2-40B4-BE49-F238E27FC236}">
                <a16:creationId xmlns:a16="http://schemas.microsoft.com/office/drawing/2014/main" id="{FF357530-07C6-033D-1A89-35F6D91CDE5F}"/>
              </a:ext>
            </a:extLst>
          </p:cNvPr>
          <p:cNvSpPr/>
          <p:nvPr/>
        </p:nvSpPr>
        <p:spPr>
          <a:xfrm flipH="1">
            <a:off x="1380592" y="1193164"/>
            <a:ext cx="9587267" cy="1607838"/>
          </a:xfrm>
          <a:prstGeom prst="roundRect">
            <a:avLst/>
          </a:prstGeom>
          <a:solidFill>
            <a:srgbClr val="003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Rounded Rectangle 3">
            <a:extLst>
              <a:ext uri="{FF2B5EF4-FFF2-40B4-BE49-F238E27FC236}">
                <a16:creationId xmlns:a16="http://schemas.microsoft.com/office/drawing/2014/main" id="{7F044BA5-FEED-449C-DE08-12E469F1A071}"/>
              </a:ext>
            </a:extLst>
          </p:cNvPr>
          <p:cNvSpPr/>
          <p:nvPr/>
        </p:nvSpPr>
        <p:spPr>
          <a:xfrm flipH="1">
            <a:off x="2420204" y="1254753"/>
            <a:ext cx="7996182" cy="1427559"/>
          </a:xfrm>
          <a:prstGeom prst="roundRect">
            <a:avLst/>
          </a:prstGeom>
          <a:solidFill>
            <a:srgbClr val="4C74A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 name="CuadroTexto 2">
            <a:extLst>
              <a:ext uri="{FF2B5EF4-FFF2-40B4-BE49-F238E27FC236}">
                <a16:creationId xmlns:a16="http://schemas.microsoft.com/office/drawing/2014/main" id="{3A4BC90B-F4D6-9E9F-322E-074E50A8249F}"/>
              </a:ext>
            </a:extLst>
          </p:cNvPr>
          <p:cNvSpPr txBox="1"/>
          <p:nvPr/>
        </p:nvSpPr>
        <p:spPr>
          <a:xfrm>
            <a:off x="2711117" y="1323674"/>
            <a:ext cx="7554859" cy="1569660"/>
          </a:xfrm>
          <a:prstGeom prst="rect">
            <a:avLst/>
          </a:prstGeom>
          <a:noFill/>
        </p:spPr>
        <p:txBody>
          <a:bodyPr wrap="square" rtlCol="0">
            <a:spAutoFit/>
          </a:bodyPr>
          <a:lstStyle/>
          <a:p>
            <a:pPr algn="ctr"/>
            <a:r>
              <a:rPr lang="es-ES" sz="2400" b="1" i="1" dirty="0">
                <a:solidFill>
                  <a:schemeClr val="bg1"/>
                </a:solidFill>
              </a:rPr>
              <a:t>HARDWARE</a:t>
            </a:r>
          </a:p>
          <a:p>
            <a:r>
              <a:rPr lang="es-ES" b="1" i="1">
                <a:solidFill>
                  <a:schemeClr val="bg1"/>
                </a:solidFill>
              </a:rPr>
              <a:t>COMPONENTES  =                                        $</a:t>
            </a:r>
            <a:r>
              <a:rPr lang="es-ES" b="1" i="1" dirty="0">
                <a:solidFill>
                  <a:schemeClr val="bg1"/>
                </a:solidFill>
              </a:rPr>
              <a:t>132.236,00</a:t>
            </a:r>
          </a:p>
          <a:p>
            <a:r>
              <a:rPr lang="es-ES" b="1" i="1" dirty="0">
                <a:solidFill>
                  <a:schemeClr val="bg1"/>
                </a:solidFill>
              </a:rPr>
              <a:t>MANO DE OBRA =                                        $283.600,00</a:t>
            </a:r>
          </a:p>
          <a:p>
            <a:r>
              <a:rPr lang="es-ES" b="1" i="1" dirty="0">
                <a:solidFill>
                  <a:schemeClr val="bg1"/>
                </a:solidFill>
              </a:rPr>
              <a:t>PRECIO TOTAL     =                                        $415.836,00</a:t>
            </a:r>
          </a:p>
          <a:p>
            <a:endParaRPr lang="es-AR" dirty="0"/>
          </a:p>
        </p:txBody>
      </p:sp>
      <p:sp>
        <p:nvSpPr>
          <p:cNvPr id="22" name="Rounded Rectangle 2">
            <a:extLst>
              <a:ext uri="{FF2B5EF4-FFF2-40B4-BE49-F238E27FC236}">
                <a16:creationId xmlns:a16="http://schemas.microsoft.com/office/drawing/2014/main" id="{A4114E1A-E842-8D6F-C2EC-709F071AC81E}"/>
              </a:ext>
            </a:extLst>
          </p:cNvPr>
          <p:cNvSpPr/>
          <p:nvPr/>
        </p:nvSpPr>
        <p:spPr>
          <a:xfrm flipH="1">
            <a:off x="1380591" y="2856454"/>
            <a:ext cx="9587267" cy="1607838"/>
          </a:xfrm>
          <a:prstGeom prst="roundRect">
            <a:avLst/>
          </a:prstGeom>
          <a:solidFill>
            <a:srgbClr val="003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Rounded Rectangle 3">
            <a:extLst>
              <a:ext uri="{FF2B5EF4-FFF2-40B4-BE49-F238E27FC236}">
                <a16:creationId xmlns:a16="http://schemas.microsoft.com/office/drawing/2014/main" id="{00E8670E-191D-D39D-6C1E-42B6E3E50169}"/>
              </a:ext>
            </a:extLst>
          </p:cNvPr>
          <p:cNvSpPr/>
          <p:nvPr/>
        </p:nvSpPr>
        <p:spPr>
          <a:xfrm flipH="1">
            <a:off x="2420203" y="2918043"/>
            <a:ext cx="7996182" cy="1427559"/>
          </a:xfrm>
          <a:prstGeom prst="roundRect">
            <a:avLst/>
          </a:prstGeom>
          <a:solidFill>
            <a:srgbClr val="4C74A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4" name="CuadroTexto 23">
            <a:extLst>
              <a:ext uri="{FF2B5EF4-FFF2-40B4-BE49-F238E27FC236}">
                <a16:creationId xmlns:a16="http://schemas.microsoft.com/office/drawing/2014/main" id="{1447BDE7-4F1F-1312-7B8F-1970B375701D}"/>
              </a:ext>
            </a:extLst>
          </p:cNvPr>
          <p:cNvSpPr txBox="1"/>
          <p:nvPr/>
        </p:nvSpPr>
        <p:spPr>
          <a:xfrm>
            <a:off x="2711116" y="2986964"/>
            <a:ext cx="7554859" cy="1569660"/>
          </a:xfrm>
          <a:prstGeom prst="rect">
            <a:avLst/>
          </a:prstGeom>
          <a:noFill/>
        </p:spPr>
        <p:txBody>
          <a:bodyPr wrap="square" rtlCol="0">
            <a:spAutoFit/>
          </a:bodyPr>
          <a:lstStyle/>
          <a:p>
            <a:pPr algn="ctr"/>
            <a:r>
              <a:rPr lang="es-ES" sz="2400" b="1" i="1" dirty="0">
                <a:solidFill>
                  <a:schemeClr val="bg1"/>
                </a:solidFill>
              </a:rPr>
              <a:t>SOFTWARE</a:t>
            </a:r>
          </a:p>
          <a:p>
            <a:pPr algn="ctr"/>
            <a:endParaRPr lang="es-ES" b="1" i="1" dirty="0">
              <a:solidFill>
                <a:schemeClr val="bg1"/>
              </a:solidFill>
            </a:endParaRPr>
          </a:p>
          <a:p>
            <a:r>
              <a:rPr lang="es-ES" b="1" i="1" dirty="0">
                <a:solidFill>
                  <a:schemeClr val="bg1"/>
                </a:solidFill>
              </a:rPr>
              <a:t>MANO DE OBRA =                                       $1.400.000,00</a:t>
            </a:r>
          </a:p>
          <a:p>
            <a:r>
              <a:rPr lang="es-ES" b="1" i="1" dirty="0">
                <a:solidFill>
                  <a:schemeClr val="bg1"/>
                </a:solidFill>
              </a:rPr>
              <a:t>PRECIO TOTAL     =                                       $1.400.000,00</a:t>
            </a:r>
          </a:p>
          <a:p>
            <a:endParaRPr lang="es-AR" dirty="0"/>
          </a:p>
        </p:txBody>
      </p:sp>
      <p:sp>
        <p:nvSpPr>
          <p:cNvPr id="25" name="Rounded Rectangle 2">
            <a:extLst>
              <a:ext uri="{FF2B5EF4-FFF2-40B4-BE49-F238E27FC236}">
                <a16:creationId xmlns:a16="http://schemas.microsoft.com/office/drawing/2014/main" id="{1CD3BBCD-0C62-D2E8-BE0A-64D640BEAB8B}"/>
              </a:ext>
            </a:extLst>
          </p:cNvPr>
          <p:cNvSpPr/>
          <p:nvPr/>
        </p:nvSpPr>
        <p:spPr>
          <a:xfrm flipH="1">
            <a:off x="1380591" y="4543853"/>
            <a:ext cx="9587267" cy="1607838"/>
          </a:xfrm>
          <a:prstGeom prst="roundRect">
            <a:avLst/>
          </a:prstGeom>
          <a:solidFill>
            <a:srgbClr val="003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Rounded Rectangle 3">
            <a:extLst>
              <a:ext uri="{FF2B5EF4-FFF2-40B4-BE49-F238E27FC236}">
                <a16:creationId xmlns:a16="http://schemas.microsoft.com/office/drawing/2014/main" id="{AEE5181A-188D-B94D-E763-72F061788B4B}"/>
              </a:ext>
            </a:extLst>
          </p:cNvPr>
          <p:cNvSpPr/>
          <p:nvPr/>
        </p:nvSpPr>
        <p:spPr>
          <a:xfrm flipH="1">
            <a:off x="2420203" y="4605442"/>
            <a:ext cx="7996182" cy="1427559"/>
          </a:xfrm>
          <a:prstGeom prst="roundRect">
            <a:avLst/>
          </a:prstGeom>
          <a:solidFill>
            <a:srgbClr val="4C74A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7" name="CuadroTexto 26">
            <a:extLst>
              <a:ext uri="{FF2B5EF4-FFF2-40B4-BE49-F238E27FC236}">
                <a16:creationId xmlns:a16="http://schemas.microsoft.com/office/drawing/2014/main" id="{930E9F54-954D-5CA3-DD81-464D4EFE023A}"/>
              </a:ext>
            </a:extLst>
          </p:cNvPr>
          <p:cNvSpPr txBox="1"/>
          <p:nvPr/>
        </p:nvSpPr>
        <p:spPr>
          <a:xfrm>
            <a:off x="2711116" y="4681382"/>
            <a:ext cx="7554859" cy="1292662"/>
          </a:xfrm>
          <a:prstGeom prst="rect">
            <a:avLst/>
          </a:prstGeom>
          <a:noFill/>
        </p:spPr>
        <p:txBody>
          <a:bodyPr wrap="square" rtlCol="0">
            <a:spAutoFit/>
          </a:bodyPr>
          <a:lstStyle/>
          <a:p>
            <a:pPr algn="ctr"/>
            <a:r>
              <a:rPr lang="es-ES" sz="2400" b="1" i="1" dirty="0">
                <a:solidFill>
                  <a:schemeClr val="bg1"/>
                </a:solidFill>
              </a:rPr>
              <a:t>PRUEBAS EN SUJETOS</a:t>
            </a:r>
          </a:p>
          <a:p>
            <a:pPr algn="ctr"/>
            <a:endParaRPr lang="es-ES" b="1" i="1" dirty="0">
              <a:solidFill>
                <a:schemeClr val="bg1"/>
              </a:solidFill>
            </a:endParaRPr>
          </a:p>
          <a:p>
            <a:r>
              <a:rPr lang="es-ES" b="1" i="1" dirty="0">
                <a:solidFill>
                  <a:schemeClr val="bg1"/>
                </a:solidFill>
              </a:rPr>
              <a:t>PRECIO TOTAL   =                                            $144.000,00</a:t>
            </a:r>
          </a:p>
          <a:p>
            <a:endParaRPr lang="es-AR" dirty="0"/>
          </a:p>
        </p:txBody>
      </p:sp>
      <p:sp>
        <p:nvSpPr>
          <p:cNvPr id="28" name="Rounded Rectangle 2">
            <a:extLst>
              <a:ext uri="{FF2B5EF4-FFF2-40B4-BE49-F238E27FC236}">
                <a16:creationId xmlns:a16="http://schemas.microsoft.com/office/drawing/2014/main" id="{CE17C317-B75D-8B40-014B-D69B7D8D4555}"/>
              </a:ext>
            </a:extLst>
          </p:cNvPr>
          <p:cNvSpPr/>
          <p:nvPr/>
        </p:nvSpPr>
        <p:spPr>
          <a:xfrm flipH="1">
            <a:off x="1380591" y="2872302"/>
            <a:ext cx="9587267" cy="1607838"/>
          </a:xfrm>
          <a:prstGeom prst="roundRect">
            <a:avLst/>
          </a:prstGeom>
          <a:solidFill>
            <a:srgbClr val="003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9" name="Rounded Rectangle 3">
            <a:extLst>
              <a:ext uri="{FF2B5EF4-FFF2-40B4-BE49-F238E27FC236}">
                <a16:creationId xmlns:a16="http://schemas.microsoft.com/office/drawing/2014/main" id="{FF9FB432-EBFC-AC45-F526-2E5854E0964F}"/>
              </a:ext>
            </a:extLst>
          </p:cNvPr>
          <p:cNvSpPr/>
          <p:nvPr/>
        </p:nvSpPr>
        <p:spPr>
          <a:xfrm flipH="1">
            <a:off x="2420203" y="2933891"/>
            <a:ext cx="7996182" cy="1427559"/>
          </a:xfrm>
          <a:prstGeom prst="roundRect">
            <a:avLst/>
          </a:prstGeom>
          <a:solidFill>
            <a:srgbClr val="4C74A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CuadroTexto 29">
            <a:extLst>
              <a:ext uri="{FF2B5EF4-FFF2-40B4-BE49-F238E27FC236}">
                <a16:creationId xmlns:a16="http://schemas.microsoft.com/office/drawing/2014/main" id="{0252E11C-6C3C-59CC-830F-FDB7BA8A340E}"/>
              </a:ext>
            </a:extLst>
          </p:cNvPr>
          <p:cNvSpPr txBox="1"/>
          <p:nvPr/>
        </p:nvSpPr>
        <p:spPr>
          <a:xfrm>
            <a:off x="2711116" y="3009831"/>
            <a:ext cx="7554859" cy="1477328"/>
          </a:xfrm>
          <a:prstGeom prst="rect">
            <a:avLst/>
          </a:prstGeom>
          <a:noFill/>
        </p:spPr>
        <p:txBody>
          <a:bodyPr wrap="square" rtlCol="0">
            <a:spAutoFit/>
          </a:bodyPr>
          <a:lstStyle/>
          <a:p>
            <a:pPr algn="ctr"/>
            <a:r>
              <a:rPr lang="es-ES" sz="4000" b="1" i="1" dirty="0">
                <a:solidFill>
                  <a:schemeClr val="bg1"/>
                </a:solidFill>
              </a:rPr>
              <a:t>PRECIO TOTAL</a:t>
            </a:r>
          </a:p>
          <a:p>
            <a:pPr algn="ctr"/>
            <a:r>
              <a:rPr lang="es-ES" sz="3200" b="1" i="1" dirty="0">
                <a:solidFill>
                  <a:schemeClr val="bg1"/>
                </a:solidFill>
              </a:rPr>
              <a:t>$1.959.836,00</a:t>
            </a:r>
          </a:p>
          <a:p>
            <a:endParaRPr lang="es-AR" dirty="0"/>
          </a:p>
        </p:txBody>
      </p:sp>
    </p:spTree>
    <p:extLst>
      <p:ext uri="{BB962C8B-B14F-4D97-AF65-F5344CB8AC3E}">
        <p14:creationId xmlns:p14="http://schemas.microsoft.com/office/powerpoint/2010/main" val="111609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22"/>
                                        </p:tgtEl>
                                      </p:cBhvr>
                                    </p:animEffect>
                                    <p:set>
                                      <p:cBhvr>
                                        <p:cTn id="16" dur="1" fill="hold">
                                          <p:stCondLst>
                                            <p:cond delay="499"/>
                                          </p:stCondLst>
                                        </p:cTn>
                                        <p:tgtEl>
                                          <p:spTgt spid="22"/>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4" presetClass="exit" presetSubtype="10" fill="hold" grpId="0" nodeType="withEffect">
                                  <p:stCondLst>
                                    <p:cond delay="0"/>
                                  </p:stCondLst>
                                  <p:childTnLst>
                                    <p:animEffect transition="out" filter="randombar(horizontal)">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p:bldP spid="22" grpId="0" animBg="1"/>
      <p:bldP spid="23" grpId="0" animBg="1"/>
      <p:bldP spid="24" grpId="0"/>
      <p:bldP spid="25" grpId="0" animBg="1"/>
      <p:bldP spid="26" grpId="0" animBg="1"/>
      <p:bldP spid="27" grpId="0"/>
      <p:bldP spid="28" grpId="0" animBg="1"/>
      <p:bldP spid="29" grpId="0" animBg="1"/>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3CA4FABE-45DA-A288-A43D-987DD6D15551}"/>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a:extLst>
              <a:ext uri="{FF2B5EF4-FFF2-40B4-BE49-F238E27FC236}">
                <a16:creationId xmlns:a16="http://schemas.microsoft.com/office/drawing/2014/main" id="{DE203A28-5D85-904B-84C7-10FE0B3F66E7}"/>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7278D16B-421D-BAA1-0D5D-9EB5CCF0FFAF}"/>
              </a:ext>
            </a:extLst>
          </p:cNvPr>
          <p:cNvSpPr/>
          <p:nvPr/>
        </p:nvSpPr>
        <p:spPr>
          <a:xfrm>
            <a:off x="553137" y="699290"/>
            <a:ext cx="10978776" cy="5776589"/>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458F1B61-2496-43EC-8409-8DD8A6181EA4}"/>
              </a:ext>
            </a:extLst>
          </p:cNvPr>
          <p:cNvSpPr>
            <a:spLocks noGrp="1"/>
          </p:cNvSpPr>
          <p:nvPr>
            <p:ph type="title"/>
          </p:nvPr>
        </p:nvSpPr>
        <p:spPr>
          <a:xfrm>
            <a:off x="968828" y="2779846"/>
            <a:ext cx="10254344" cy="1298307"/>
          </a:xfrm>
          <a:solidFill>
            <a:srgbClr val="003982"/>
          </a:solidFill>
          <a:ln w="76200" cmpd="thickThin">
            <a:solidFill>
              <a:srgbClr val="121212"/>
            </a:solidFill>
          </a:ln>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¡MUCHAS GRACIAS!</a:t>
            </a:r>
            <a:endParaRPr lang="es-ES" sz="45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311075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a:extLst>
              <a:ext uri="{FF2B5EF4-FFF2-40B4-BE49-F238E27FC236}">
                <a16:creationId xmlns:a16="http://schemas.microsoft.com/office/drawing/2014/main" id="{F00DF727-145D-C6CA-299D-515505E81C7E}"/>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51E0AC0-B69A-483A-880F-210B76FD6730}"/>
              </a:ext>
            </a:extLst>
          </p:cNvPr>
          <p:cNvSpPr txBox="1">
            <a:spLocks/>
          </p:cNvSpPr>
          <p:nvPr/>
        </p:nvSpPr>
        <p:spPr>
          <a:xfrm>
            <a:off x="795130" y="1319917"/>
            <a:ext cx="10558670" cy="4969565"/>
          </a:xfrm>
          <a:prstGeom prst="rect">
            <a:avLst/>
          </a:prstGeom>
          <a:solidFill>
            <a:srgbClr val="4C74A6"/>
          </a:solidFill>
          <a:ln w="76200" cmpd="dbl">
            <a:solidFill>
              <a:schemeClr val="bg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s-ES" sz="3600" dirty="0">
              <a:solidFill>
                <a:schemeClr val="bg1"/>
              </a:solidFill>
              <a:latin typeface="Trebuchet MS" panose="020B0603020202020204" pitchFamily="34" charset="0"/>
            </a:endParaRPr>
          </a:p>
          <a:p>
            <a:pPr marL="571500" indent="-571500">
              <a:buFont typeface="Arial" panose="020B0604020202020204" pitchFamily="34" charset="0"/>
              <a:buChar char="•"/>
            </a:pPr>
            <a:r>
              <a:rPr lang="es-ES" sz="3600" dirty="0">
                <a:solidFill>
                  <a:schemeClr val="bg1"/>
                </a:solidFill>
                <a:latin typeface="Trebuchet MS" panose="020B0603020202020204" pitchFamily="34" charset="0"/>
              </a:rPr>
              <a:t>Inconvenientes:</a:t>
            </a:r>
          </a:p>
          <a:p>
            <a:endParaRPr lang="es-ES" sz="3600" dirty="0">
              <a:solidFill>
                <a:schemeClr val="bg1"/>
              </a:solidFill>
              <a:latin typeface="Trebuchet MS" panose="020B0603020202020204" pitchFamily="34" charset="0"/>
            </a:endParaRPr>
          </a:p>
          <a:p>
            <a:pPr marL="1016000" indent="-571500">
              <a:buFont typeface="Wingdings" panose="05000000000000000000" pitchFamily="2" charset="2"/>
              <a:buChar char="v"/>
            </a:pPr>
            <a:r>
              <a:rPr lang="es-ES" sz="3600" dirty="0">
                <a:solidFill>
                  <a:schemeClr val="bg1"/>
                </a:solidFill>
                <a:latin typeface="Trebuchet MS" panose="020B0603020202020204" pitchFamily="34" charset="0"/>
              </a:rPr>
              <a:t>Alto costo</a:t>
            </a:r>
          </a:p>
          <a:p>
            <a:pPr marL="571500" indent="-571500">
              <a:buFont typeface="Wingdings" panose="05000000000000000000" pitchFamily="2" charset="2"/>
              <a:buChar char="v"/>
            </a:pPr>
            <a:endParaRPr lang="es-ES" sz="3600" dirty="0">
              <a:latin typeface="Trebuchet MS" panose="020B0603020202020204" pitchFamily="34" charset="0"/>
            </a:endParaRPr>
          </a:p>
          <a:p>
            <a:pPr marL="1016000" indent="-571500">
              <a:buFont typeface="Wingdings" panose="05000000000000000000" pitchFamily="2" charset="2"/>
              <a:buChar char="v"/>
            </a:pPr>
            <a:r>
              <a:rPr lang="es-ES" sz="3600" dirty="0">
                <a:solidFill>
                  <a:schemeClr val="bg1"/>
                </a:solidFill>
                <a:latin typeface="Trebuchet MS" panose="020B0603020202020204" pitchFamily="34" charset="0"/>
              </a:rPr>
              <a:t>No indican el tiempo transcurrido desde el consumo</a:t>
            </a:r>
          </a:p>
          <a:p>
            <a:pPr marL="457200" indent="-457200">
              <a:buFont typeface="Arial" panose="020B0604020202020204" pitchFamily="34" charset="0"/>
              <a:buChar char="•"/>
            </a:pPr>
            <a:endParaRPr lang="es-ES" sz="3600" dirty="0">
              <a:solidFill>
                <a:schemeClr val="bg1"/>
              </a:solidFill>
              <a:latin typeface="Trebuchet MS" panose="020B0603020202020204" pitchFamily="34" charset="0"/>
            </a:endParaRPr>
          </a:p>
        </p:txBody>
      </p:sp>
      <p:sp>
        <p:nvSpPr>
          <p:cNvPr id="7" name="Rectángulo 6">
            <a:extLst>
              <a:ext uri="{FF2B5EF4-FFF2-40B4-BE49-F238E27FC236}">
                <a16:creationId xmlns:a16="http://schemas.microsoft.com/office/drawing/2014/main" id="{743FCE3D-E6F9-4FD9-BD3F-A03FCEC2A4F4}"/>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57B31C61-1F0C-4BB9-BB7B-A5669A898F97}"/>
              </a:ext>
            </a:extLst>
          </p:cNvPr>
          <p:cNvSpPr>
            <a:spLocks noGrp="1"/>
          </p:cNvSpPr>
          <p:nvPr>
            <p:ph type="title"/>
          </p:nvPr>
        </p:nvSpPr>
        <p:spPr>
          <a:xfrm>
            <a:off x="2219076" y="1"/>
            <a:ext cx="7753847" cy="1834542"/>
          </a:xfrm>
          <a:solidFill>
            <a:srgbClr val="003982"/>
          </a:solidFill>
          <a:ln w="635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ES" sz="5200" b="1" dirty="0">
                <a:solidFill>
                  <a:schemeClr val="bg1"/>
                </a:solidFill>
                <a:latin typeface="Trebuchet MS" panose="020B0603020202020204" pitchFamily="34" charset="0"/>
              </a:rPr>
              <a:t>MÉTODOS ACTUALES</a:t>
            </a:r>
          </a:p>
        </p:txBody>
      </p:sp>
    </p:spTree>
    <p:extLst>
      <p:ext uri="{BB962C8B-B14F-4D97-AF65-F5344CB8AC3E}">
        <p14:creationId xmlns:p14="http://schemas.microsoft.com/office/powerpoint/2010/main" val="250273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arn(inVertic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barn(inVertical)">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3">
            <a:extLst>
              <a:ext uri="{FF2B5EF4-FFF2-40B4-BE49-F238E27FC236}">
                <a16:creationId xmlns:a16="http://schemas.microsoft.com/office/drawing/2014/main" id="{C04D21C7-026F-3A71-24AB-88ED3BA091E3}"/>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51E0AC0-B69A-483A-880F-210B76FD6730}"/>
              </a:ext>
            </a:extLst>
          </p:cNvPr>
          <p:cNvSpPr txBox="1">
            <a:spLocks/>
          </p:cNvSpPr>
          <p:nvPr/>
        </p:nvSpPr>
        <p:spPr>
          <a:xfrm>
            <a:off x="838200" y="810884"/>
            <a:ext cx="10515600" cy="5486550"/>
          </a:xfrm>
          <a:prstGeom prst="rect">
            <a:avLst/>
          </a:prstGeom>
          <a:solidFill>
            <a:srgbClr val="4C74A6"/>
          </a:solidFill>
          <a:ln w="76200" cmpd="dbl">
            <a:solidFill>
              <a:schemeClr val="bg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3600" dirty="0">
              <a:solidFill>
                <a:schemeClr val="bg1"/>
              </a:solidFill>
              <a:latin typeface="Trebuchet MS" panose="020B0603020202020204" pitchFamily="34" charset="0"/>
            </a:endParaRPr>
          </a:p>
          <a:p>
            <a:endParaRPr lang="es-ES" sz="3600" dirty="0">
              <a:solidFill>
                <a:schemeClr val="bg1"/>
              </a:solidFill>
              <a:latin typeface="Trebuchet MS" panose="020B0603020202020204" pitchFamily="34" charset="0"/>
            </a:endParaRPr>
          </a:p>
          <a:p>
            <a:pPr marL="457200" indent="-457200">
              <a:buFont typeface="Arial" panose="020B0604020202020204" pitchFamily="34" charset="0"/>
              <a:buChar char="•"/>
            </a:pPr>
            <a:r>
              <a:rPr lang="es-ES" sz="3600" dirty="0">
                <a:solidFill>
                  <a:schemeClr val="bg1"/>
                </a:solidFill>
                <a:latin typeface="Trebuchet MS" panose="020B0603020202020204" pitchFamily="34" charset="0"/>
              </a:rPr>
              <a:t>Ventajas:</a:t>
            </a:r>
          </a:p>
          <a:p>
            <a:pPr marL="457200" indent="-457200">
              <a:buFont typeface="Arial" panose="020B0604020202020204" pitchFamily="34" charset="0"/>
              <a:buChar char="•"/>
            </a:pPr>
            <a:endParaRPr lang="es-ES" sz="3600" dirty="0">
              <a:solidFill>
                <a:schemeClr val="bg1"/>
              </a:solidFill>
              <a:latin typeface="Trebuchet MS" panose="020B0603020202020204" pitchFamily="34" charset="0"/>
            </a:endParaRPr>
          </a:p>
          <a:p>
            <a:pPr marL="571500" indent="771525">
              <a:buFont typeface="Wingdings" panose="05000000000000000000" pitchFamily="2" charset="2"/>
              <a:buChar char="v"/>
            </a:pPr>
            <a:r>
              <a:rPr lang="es-ES" sz="3400" dirty="0">
                <a:solidFill>
                  <a:schemeClr val="bg1"/>
                </a:solidFill>
                <a:latin typeface="Trebuchet MS" panose="020B0603020202020204" pitchFamily="34" charset="0"/>
              </a:rPr>
              <a:t>Estudio del sistema nervioso autónomo</a:t>
            </a:r>
          </a:p>
          <a:p>
            <a:pPr marL="571500"/>
            <a:endParaRPr lang="es-ES" sz="3400" dirty="0">
              <a:solidFill>
                <a:schemeClr val="bg1"/>
              </a:solidFill>
              <a:latin typeface="Trebuchet MS" panose="020B0603020202020204" pitchFamily="34" charset="0"/>
            </a:endParaRPr>
          </a:p>
          <a:p>
            <a:pPr marL="571500" indent="771525">
              <a:buFont typeface="Wingdings" panose="05000000000000000000" pitchFamily="2" charset="2"/>
              <a:buChar char="v"/>
            </a:pPr>
            <a:r>
              <a:rPr lang="es-ES" sz="3400" dirty="0">
                <a:solidFill>
                  <a:schemeClr val="bg1"/>
                </a:solidFill>
                <a:latin typeface="Trebuchet MS" panose="020B0603020202020204" pitchFamily="34" charset="0"/>
              </a:rPr>
              <a:t>Rápido</a:t>
            </a:r>
          </a:p>
          <a:p>
            <a:pPr marL="571500" indent="771525">
              <a:buFont typeface="Wingdings" panose="05000000000000000000" pitchFamily="2" charset="2"/>
              <a:buChar char="v"/>
            </a:pPr>
            <a:endParaRPr lang="es-ES" sz="3400" dirty="0">
              <a:solidFill>
                <a:schemeClr val="bg1"/>
              </a:solidFill>
              <a:latin typeface="Trebuchet MS" panose="020B0603020202020204" pitchFamily="34" charset="0"/>
            </a:endParaRPr>
          </a:p>
          <a:p>
            <a:pPr marL="571500" indent="771525">
              <a:buFont typeface="Wingdings" panose="05000000000000000000" pitchFamily="2" charset="2"/>
              <a:buChar char="v"/>
            </a:pPr>
            <a:r>
              <a:rPr lang="es-ES" sz="3400" dirty="0">
                <a:solidFill>
                  <a:schemeClr val="bg1"/>
                </a:solidFill>
                <a:latin typeface="Trebuchet MS" panose="020B0603020202020204" pitchFamily="34" charset="0"/>
              </a:rPr>
              <a:t>Bajo costo</a:t>
            </a:r>
          </a:p>
          <a:p>
            <a:pPr marL="571500" indent="771525">
              <a:buFont typeface="Wingdings" panose="05000000000000000000" pitchFamily="2" charset="2"/>
              <a:buChar char="v"/>
            </a:pPr>
            <a:endParaRPr lang="es-ES" sz="3400" dirty="0">
              <a:solidFill>
                <a:schemeClr val="bg1"/>
              </a:solidFill>
              <a:latin typeface="Trebuchet MS" panose="020B0603020202020204" pitchFamily="34" charset="0"/>
            </a:endParaRPr>
          </a:p>
          <a:p>
            <a:pPr marL="571500" indent="771525">
              <a:buFont typeface="Wingdings" panose="05000000000000000000" pitchFamily="2" charset="2"/>
              <a:buChar char="v"/>
            </a:pPr>
            <a:r>
              <a:rPr lang="es-ES" sz="3400" dirty="0">
                <a:solidFill>
                  <a:schemeClr val="bg1"/>
                </a:solidFill>
                <a:latin typeface="Trebuchet MS" panose="020B0603020202020204" pitchFamily="34" charset="0"/>
              </a:rPr>
              <a:t>No invasivo</a:t>
            </a:r>
          </a:p>
          <a:p>
            <a:pPr marL="571500" indent="771525">
              <a:buFont typeface="Wingdings" panose="05000000000000000000" pitchFamily="2" charset="2"/>
              <a:buChar char="v"/>
            </a:pPr>
            <a:endParaRPr lang="es-ES" sz="3400" dirty="0">
              <a:solidFill>
                <a:schemeClr val="bg1"/>
              </a:solidFill>
              <a:latin typeface="Trebuchet MS" panose="020B0603020202020204" pitchFamily="34" charset="0"/>
            </a:endParaRPr>
          </a:p>
        </p:txBody>
      </p:sp>
      <p:sp>
        <p:nvSpPr>
          <p:cNvPr id="6" name="Rectángulo 5">
            <a:extLst>
              <a:ext uri="{FF2B5EF4-FFF2-40B4-BE49-F238E27FC236}">
                <a16:creationId xmlns:a16="http://schemas.microsoft.com/office/drawing/2014/main" id="{BFFE8023-9C88-43B0-9637-071281A05922}"/>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57B31C61-1F0C-4BB9-BB7B-A5669A898F97}"/>
              </a:ext>
            </a:extLst>
          </p:cNvPr>
          <p:cNvSpPr>
            <a:spLocks noGrp="1"/>
          </p:cNvSpPr>
          <p:nvPr>
            <p:ph type="title"/>
          </p:nvPr>
        </p:nvSpPr>
        <p:spPr>
          <a:xfrm>
            <a:off x="3249764" y="1"/>
            <a:ext cx="5692471" cy="1264256"/>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a:normAutofit/>
          </a:bodyPr>
          <a:lstStyle/>
          <a:p>
            <a:pPr algn="ctr"/>
            <a:r>
              <a:rPr lang="es-ES" sz="5200" b="1" dirty="0">
                <a:solidFill>
                  <a:schemeClr val="bg1"/>
                </a:solidFill>
                <a:latin typeface="Trebuchet MS" panose="020B0603020202020204" pitchFamily="34" charset="0"/>
              </a:rPr>
              <a:t>PUPILOGRAFÍA</a:t>
            </a:r>
          </a:p>
        </p:txBody>
      </p:sp>
    </p:spTree>
    <p:extLst>
      <p:ext uri="{BB962C8B-B14F-4D97-AF65-F5344CB8AC3E}">
        <p14:creationId xmlns:p14="http://schemas.microsoft.com/office/powerpoint/2010/main" val="342561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arn(inVertic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barn(inVertical)">
                                      <p:cBhvr>
                                        <p:cTn id="12" dur="500"/>
                                        <p:tgtEl>
                                          <p:spTgt spid="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barn(inVertical)">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barn(inVertical)">
                                      <p:cBhvr>
                                        <p:cTn id="2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3">
            <a:extLst>
              <a:ext uri="{FF2B5EF4-FFF2-40B4-BE49-F238E27FC236}">
                <a16:creationId xmlns:a16="http://schemas.microsoft.com/office/drawing/2014/main" id="{E3BFFC48-051F-DFD0-445F-0894AC77F1B0}"/>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2DD8A8F4-CD87-42D2-9358-61C087C01EE0}"/>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1208A97F-6D06-466F-88BC-C1D3C37DF37E}"/>
              </a:ext>
            </a:extLst>
          </p:cNvPr>
          <p:cNvSpPr/>
          <p:nvPr/>
        </p:nvSpPr>
        <p:spPr>
          <a:xfrm>
            <a:off x="566542" y="615615"/>
            <a:ext cx="11058916" cy="5923854"/>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número de diapositiva 2">
            <a:extLst>
              <a:ext uri="{FF2B5EF4-FFF2-40B4-BE49-F238E27FC236}">
                <a16:creationId xmlns:a16="http://schemas.microsoft.com/office/drawing/2014/main" id="{3CE73A49-BA1F-407E-A78F-51E6AE5A19CE}"/>
              </a:ext>
            </a:extLst>
          </p:cNvPr>
          <p:cNvSpPr>
            <a:spLocks noGrp="1"/>
          </p:cNvSpPr>
          <p:nvPr>
            <p:ph type="sldNum" sz="quarter" idx="12"/>
          </p:nvPr>
        </p:nvSpPr>
        <p:spPr/>
        <p:txBody>
          <a:bodyPr/>
          <a:lstStyle/>
          <a:p>
            <a:fld id="{E21903F3-20FA-41D9-B4CD-33777F0AD2E0}" type="slidenum">
              <a:rPr lang="es-ES" smtClean="0"/>
              <a:t>6</a:t>
            </a:fld>
            <a:endParaRPr lang="es-ES"/>
          </a:p>
        </p:txBody>
      </p:sp>
      <p:pic>
        <p:nvPicPr>
          <p:cNvPr id="5" name="Imagen 4">
            <a:extLst>
              <a:ext uri="{FF2B5EF4-FFF2-40B4-BE49-F238E27FC236}">
                <a16:creationId xmlns:a16="http://schemas.microsoft.com/office/drawing/2014/main" id="{C7695A79-C119-47E5-B95B-847C95B71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984" y="1066100"/>
            <a:ext cx="9042955" cy="5108243"/>
          </a:xfrm>
          <a:prstGeom prst="rect">
            <a:avLst/>
          </a:prstGeom>
        </p:spPr>
      </p:pic>
      <p:sp>
        <p:nvSpPr>
          <p:cNvPr id="2" name="Título 1">
            <a:extLst>
              <a:ext uri="{FF2B5EF4-FFF2-40B4-BE49-F238E27FC236}">
                <a16:creationId xmlns:a16="http://schemas.microsoft.com/office/drawing/2014/main" id="{1D4FF1D2-3C72-4F02-BE0F-1AF20273CA19}"/>
              </a:ext>
            </a:extLst>
          </p:cNvPr>
          <p:cNvSpPr>
            <a:spLocks noGrp="1"/>
          </p:cNvSpPr>
          <p:nvPr>
            <p:ph type="title"/>
          </p:nvPr>
        </p:nvSpPr>
        <p:spPr>
          <a:xfrm>
            <a:off x="3077733" y="33163"/>
            <a:ext cx="6036532" cy="836267"/>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a:normAutofit/>
          </a:bodyPr>
          <a:lstStyle/>
          <a:p>
            <a:pPr algn="ctr"/>
            <a:r>
              <a:rPr lang="es-ES" sz="5200" b="1" dirty="0">
                <a:solidFill>
                  <a:schemeClr val="bg1"/>
                </a:solidFill>
                <a:latin typeface="Trebuchet MS" panose="020B0603020202020204" pitchFamily="34" charset="0"/>
              </a:rPr>
              <a:t>ESTUDIOS PREVIOS</a:t>
            </a:r>
            <a:endParaRPr lang="es-AR" sz="5200" b="1" dirty="0">
              <a:solidFill>
                <a:schemeClr val="bg1"/>
              </a:solidFill>
              <a:latin typeface="Trebuchet MS" panose="020B0603020202020204" pitchFamily="34" charset="0"/>
            </a:endParaRPr>
          </a:p>
        </p:txBody>
      </p:sp>
      <p:sp>
        <p:nvSpPr>
          <p:cNvPr id="6" name="Rectángulo 5">
            <a:extLst>
              <a:ext uri="{FF2B5EF4-FFF2-40B4-BE49-F238E27FC236}">
                <a16:creationId xmlns:a16="http://schemas.microsoft.com/office/drawing/2014/main" id="{AE84DDB4-F6BD-4EC2-BF6D-2B5B48789C01}"/>
              </a:ext>
            </a:extLst>
          </p:cNvPr>
          <p:cNvSpPr/>
          <p:nvPr/>
        </p:nvSpPr>
        <p:spPr>
          <a:xfrm>
            <a:off x="2795144" y="1261285"/>
            <a:ext cx="2118910" cy="3655489"/>
          </a:xfrm>
          <a:prstGeom prst="rect">
            <a:avLst/>
          </a:prstGeom>
          <a:solidFill>
            <a:srgbClr val="FFC000">
              <a:alpha val="32000"/>
            </a:srgb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7" name="Rectángulo 6">
            <a:extLst>
              <a:ext uri="{FF2B5EF4-FFF2-40B4-BE49-F238E27FC236}">
                <a16:creationId xmlns:a16="http://schemas.microsoft.com/office/drawing/2014/main" id="{3072C140-D62C-4FF8-B625-70A038B32798}"/>
              </a:ext>
            </a:extLst>
          </p:cNvPr>
          <p:cNvSpPr/>
          <p:nvPr/>
        </p:nvSpPr>
        <p:spPr>
          <a:xfrm>
            <a:off x="4914054" y="1261285"/>
            <a:ext cx="3716838" cy="3655489"/>
          </a:xfrm>
          <a:prstGeom prst="rect">
            <a:avLst/>
          </a:prstGeom>
          <a:solidFill>
            <a:schemeClr val="accent5">
              <a:alpha val="32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Rectángulo 7">
            <a:extLst>
              <a:ext uri="{FF2B5EF4-FFF2-40B4-BE49-F238E27FC236}">
                <a16:creationId xmlns:a16="http://schemas.microsoft.com/office/drawing/2014/main" id="{DEE3610E-C955-4BFE-B1A4-A36E39E96F80}"/>
              </a:ext>
            </a:extLst>
          </p:cNvPr>
          <p:cNvSpPr/>
          <p:nvPr/>
        </p:nvSpPr>
        <p:spPr>
          <a:xfrm>
            <a:off x="8630893" y="1261284"/>
            <a:ext cx="1057488" cy="3655489"/>
          </a:xfrm>
          <a:prstGeom prst="rect">
            <a:avLst/>
          </a:prstGeom>
          <a:solidFill>
            <a:schemeClr val="accent6">
              <a:alpha val="32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Rectángulo 11">
            <a:extLst>
              <a:ext uri="{FF2B5EF4-FFF2-40B4-BE49-F238E27FC236}">
                <a16:creationId xmlns:a16="http://schemas.microsoft.com/office/drawing/2014/main" id="{C8B6D5F8-CB3E-49E4-B03E-2B8A86084334}"/>
              </a:ext>
            </a:extLst>
          </p:cNvPr>
          <p:cNvSpPr/>
          <p:nvPr/>
        </p:nvSpPr>
        <p:spPr>
          <a:xfrm>
            <a:off x="1190061" y="1066100"/>
            <a:ext cx="768923" cy="5108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a:extLst>
              <a:ext uri="{FF2B5EF4-FFF2-40B4-BE49-F238E27FC236}">
                <a16:creationId xmlns:a16="http://schemas.microsoft.com/office/drawing/2014/main" id="{86F01792-60D1-4A33-8CCB-7356E133C5C9}"/>
              </a:ext>
            </a:extLst>
          </p:cNvPr>
          <p:cNvSpPr txBox="1"/>
          <p:nvPr/>
        </p:nvSpPr>
        <p:spPr>
          <a:xfrm>
            <a:off x="1217889" y="2904362"/>
            <a:ext cx="1064760" cy="369332"/>
          </a:xfrm>
          <a:prstGeom prst="rect">
            <a:avLst/>
          </a:prstGeom>
          <a:solidFill>
            <a:schemeClr val="bg1"/>
          </a:solidFill>
        </p:spPr>
        <p:txBody>
          <a:bodyPr wrap="square" rtlCol="0">
            <a:spAutoFit/>
          </a:bodyPr>
          <a:lstStyle/>
          <a:p>
            <a:r>
              <a:rPr lang="es-AR" b="1" dirty="0">
                <a:latin typeface="Leelawadee" panose="020B0502040204020203" pitchFamily="34" charset="-34"/>
                <a:cs typeface="Leelawadee" panose="020B0502040204020203" pitchFamily="34" charset="-34"/>
              </a:rPr>
              <a:t>[ng/</a:t>
            </a:r>
            <a:r>
              <a:rPr lang="es-AR" b="1" dirty="0" err="1">
                <a:latin typeface="Leelawadee" panose="020B0502040204020203" pitchFamily="34" charset="-34"/>
                <a:cs typeface="Leelawadee" panose="020B0502040204020203" pitchFamily="34" charset="-34"/>
              </a:rPr>
              <a:t>mL</a:t>
            </a:r>
            <a:r>
              <a:rPr lang="es-AR" b="1" dirty="0">
                <a:latin typeface="Leelawadee" panose="020B0502040204020203" pitchFamily="34" charset="-34"/>
                <a:cs typeface="Leelawadee" panose="020B0502040204020203" pitchFamily="34" charset="-34"/>
              </a:rPr>
              <a:t>]</a:t>
            </a:r>
          </a:p>
        </p:txBody>
      </p:sp>
    </p:spTree>
    <p:extLst>
      <p:ext uri="{BB962C8B-B14F-4D97-AF65-F5344CB8AC3E}">
        <p14:creationId xmlns:p14="http://schemas.microsoft.com/office/powerpoint/2010/main" val="643505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Triangle 3">
            <a:extLst>
              <a:ext uri="{FF2B5EF4-FFF2-40B4-BE49-F238E27FC236}">
                <a16:creationId xmlns:a16="http://schemas.microsoft.com/office/drawing/2014/main" id="{C264874C-BA83-36EB-93FA-9C8E820ADC30}"/>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2DD8A8F4-CD87-42D2-9358-61C087C01EE0}"/>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1208A97F-6D06-466F-88BC-C1D3C37DF37E}"/>
              </a:ext>
            </a:extLst>
          </p:cNvPr>
          <p:cNvSpPr/>
          <p:nvPr/>
        </p:nvSpPr>
        <p:spPr>
          <a:xfrm>
            <a:off x="599536" y="549829"/>
            <a:ext cx="11058916" cy="6105860"/>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número de diapositiva 2">
            <a:extLst>
              <a:ext uri="{FF2B5EF4-FFF2-40B4-BE49-F238E27FC236}">
                <a16:creationId xmlns:a16="http://schemas.microsoft.com/office/drawing/2014/main" id="{3CE73A49-BA1F-407E-A78F-51E6AE5A19CE}"/>
              </a:ext>
            </a:extLst>
          </p:cNvPr>
          <p:cNvSpPr>
            <a:spLocks noGrp="1"/>
          </p:cNvSpPr>
          <p:nvPr>
            <p:ph type="sldNum" sz="quarter" idx="12"/>
          </p:nvPr>
        </p:nvSpPr>
        <p:spPr/>
        <p:txBody>
          <a:bodyPr/>
          <a:lstStyle/>
          <a:p>
            <a:fld id="{E21903F3-20FA-41D9-B4CD-33777F0AD2E0}" type="slidenum">
              <a:rPr lang="es-ES" smtClean="0"/>
              <a:t>7</a:t>
            </a:fld>
            <a:endParaRPr lang="es-ES"/>
          </a:p>
        </p:txBody>
      </p:sp>
      <p:sp>
        <p:nvSpPr>
          <p:cNvPr id="2" name="Título 1">
            <a:extLst>
              <a:ext uri="{FF2B5EF4-FFF2-40B4-BE49-F238E27FC236}">
                <a16:creationId xmlns:a16="http://schemas.microsoft.com/office/drawing/2014/main" id="{1D4FF1D2-3C72-4F02-BE0F-1AF20273CA19}"/>
              </a:ext>
            </a:extLst>
          </p:cNvPr>
          <p:cNvSpPr>
            <a:spLocks noGrp="1"/>
          </p:cNvSpPr>
          <p:nvPr>
            <p:ph type="title"/>
          </p:nvPr>
        </p:nvSpPr>
        <p:spPr>
          <a:xfrm>
            <a:off x="3307660" y="33544"/>
            <a:ext cx="5576680" cy="709787"/>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a:normAutofit/>
          </a:bodyPr>
          <a:lstStyle/>
          <a:p>
            <a:pPr algn="ctr"/>
            <a:r>
              <a:rPr lang="es-ES" sz="4500" b="1" dirty="0">
                <a:solidFill>
                  <a:schemeClr val="bg1"/>
                </a:solidFill>
                <a:latin typeface="Trebuchet MS" panose="020B0603020202020204" pitchFamily="34" charset="0"/>
              </a:rPr>
              <a:t>ESTUDIOS PREVIOS</a:t>
            </a:r>
            <a:endParaRPr lang="es-AR" sz="4500" b="1" dirty="0">
              <a:solidFill>
                <a:schemeClr val="bg1"/>
              </a:solidFill>
              <a:latin typeface="Trebuchet MS" panose="020B0603020202020204" pitchFamily="34" charset="0"/>
            </a:endParaRPr>
          </a:p>
        </p:txBody>
      </p:sp>
      <p:sp>
        <p:nvSpPr>
          <p:cNvPr id="17" name="Rectángulo 16">
            <a:extLst>
              <a:ext uri="{FF2B5EF4-FFF2-40B4-BE49-F238E27FC236}">
                <a16:creationId xmlns:a16="http://schemas.microsoft.com/office/drawing/2014/main" id="{83B370F3-ED15-446B-ABDD-4A51C9562D15}"/>
              </a:ext>
            </a:extLst>
          </p:cNvPr>
          <p:cNvSpPr/>
          <p:nvPr/>
        </p:nvSpPr>
        <p:spPr>
          <a:xfrm>
            <a:off x="1729508" y="795121"/>
            <a:ext cx="1043425" cy="5738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chemeClr val="bg1"/>
                </a:solidFill>
              </a:ln>
              <a:solidFill>
                <a:schemeClr val="bg1"/>
              </a:solidFill>
            </a:endParaRPr>
          </a:p>
        </p:txBody>
      </p:sp>
      <p:sp>
        <p:nvSpPr>
          <p:cNvPr id="11" name="CuadroTexto 10">
            <a:extLst>
              <a:ext uri="{FF2B5EF4-FFF2-40B4-BE49-F238E27FC236}">
                <a16:creationId xmlns:a16="http://schemas.microsoft.com/office/drawing/2014/main" id="{86F01792-60D1-4A33-8CCB-7356E133C5C9}"/>
              </a:ext>
            </a:extLst>
          </p:cNvPr>
          <p:cNvSpPr txBox="1"/>
          <p:nvPr/>
        </p:nvSpPr>
        <p:spPr>
          <a:xfrm>
            <a:off x="2285946" y="2008780"/>
            <a:ext cx="494448" cy="369332"/>
          </a:xfrm>
          <a:prstGeom prst="rect">
            <a:avLst/>
          </a:prstGeom>
          <a:solidFill>
            <a:schemeClr val="bg1"/>
          </a:solidFill>
        </p:spPr>
        <p:txBody>
          <a:bodyPr wrap="square" rtlCol="0">
            <a:spAutoFit/>
          </a:bodyPr>
          <a:lstStyle/>
          <a:p>
            <a:pPr algn="ctr"/>
            <a:r>
              <a:rPr lang="es-AR" b="1" dirty="0">
                <a:latin typeface="Leelawadee" panose="020B0502040204020203" pitchFamily="34" charset="-34"/>
                <a:cs typeface="Leelawadee" panose="020B0502040204020203" pitchFamily="34" charset="-34"/>
              </a:rPr>
              <a:t>[s]</a:t>
            </a:r>
          </a:p>
        </p:txBody>
      </p:sp>
      <p:pic>
        <p:nvPicPr>
          <p:cNvPr id="12" name="Imagen 11">
            <a:extLst>
              <a:ext uri="{FF2B5EF4-FFF2-40B4-BE49-F238E27FC236}">
                <a16:creationId xmlns:a16="http://schemas.microsoft.com/office/drawing/2014/main" id="{EAEAC21D-5311-4305-A5FB-F4F01D7DFC0E}"/>
              </a:ext>
            </a:extLst>
          </p:cNvPr>
          <p:cNvPicPr>
            <a:picLocks noChangeAspect="1"/>
          </p:cNvPicPr>
          <p:nvPr/>
        </p:nvPicPr>
        <p:blipFill rotWithShape="1">
          <a:blip r:embed="rId3">
            <a:extLst>
              <a:ext uri="{28A0092B-C50C-407E-A947-70E740481C1C}">
                <a14:useLocalDpi xmlns:a14="http://schemas.microsoft.com/office/drawing/2010/main" val="0"/>
              </a:ext>
            </a:extLst>
          </a:blip>
          <a:srcRect r="49305"/>
          <a:stretch/>
        </p:blipFill>
        <p:spPr>
          <a:xfrm>
            <a:off x="2742823" y="792525"/>
            <a:ext cx="3857144" cy="5743791"/>
          </a:xfrm>
          <a:prstGeom prst="rect">
            <a:avLst/>
          </a:prstGeom>
        </p:spPr>
      </p:pic>
      <p:sp>
        <p:nvSpPr>
          <p:cNvPr id="13" name="CuadroTexto 12">
            <a:extLst>
              <a:ext uri="{FF2B5EF4-FFF2-40B4-BE49-F238E27FC236}">
                <a16:creationId xmlns:a16="http://schemas.microsoft.com/office/drawing/2014/main" id="{6FEB7965-6CBA-478F-A1B0-7054CCFCBE35}"/>
              </a:ext>
            </a:extLst>
          </p:cNvPr>
          <p:cNvSpPr txBox="1"/>
          <p:nvPr/>
        </p:nvSpPr>
        <p:spPr>
          <a:xfrm>
            <a:off x="1729508" y="4959428"/>
            <a:ext cx="1093499" cy="369332"/>
          </a:xfrm>
          <a:prstGeom prst="rect">
            <a:avLst/>
          </a:prstGeom>
          <a:solidFill>
            <a:schemeClr val="bg1"/>
          </a:solidFill>
        </p:spPr>
        <p:txBody>
          <a:bodyPr wrap="square" rtlCol="0">
            <a:spAutoFit/>
          </a:bodyPr>
          <a:lstStyle/>
          <a:p>
            <a:pPr algn="ctr"/>
            <a:r>
              <a:rPr lang="es-AR" b="1" dirty="0">
                <a:latin typeface="Leelawadee" panose="020B0502040204020203" pitchFamily="34" charset="-34"/>
                <a:cs typeface="Leelawadee" panose="020B0502040204020203" pitchFamily="34" charset="-34"/>
              </a:rPr>
              <a:t>[mm/s]</a:t>
            </a:r>
          </a:p>
        </p:txBody>
      </p:sp>
      <p:pic>
        <p:nvPicPr>
          <p:cNvPr id="15" name="Imagen 14">
            <a:extLst>
              <a:ext uri="{FF2B5EF4-FFF2-40B4-BE49-F238E27FC236}">
                <a16:creationId xmlns:a16="http://schemas.microsoft.com/office/drawing/2014/main" id="{97D0809A-EEDA-4A25-81DD-3273F77EF6B0}"/>
              </a:ext>
            </a:extLst>
          </p:cNvPr>
          <p:cNvPicPr>
            <a:picLocks noChangeAspect="1"/>
          </p:cNvPicPr>
          <p:nvPr/>
        </p:nvPicPr>
        <p:blipFill rotWithShape="1">
          <a:blip r:embed="rId3">
            <a:extLst>
              <a:ext uri="{28A0092B-C50C-407E-A947-70E740481C1C}">
                <a14:useLocalDpi xmlns:a14="http://schemas.microsoft.com/office/drawing/2010/main" val="0"/>
              </a:ext>
            </a:extLst>
          </a:blip>
          <a:srcRect l="49505"/>
          <a:stretch/>
        </p:blipFill>
        <p:spPr>
          <a:xfrm>
            <a:off x="6825179" y="795121"/>
            <a:ext cx="3841919" cy="5743791"/>
          </a:xfrm>
          <a:prstGeom prst="rect">
            <a:avLst/>
          </a:prstGeom>
        </p:spPr>
      </p:pic>
      <p:sp>
        <p:nvSpPr>
          <p:cNvPr id="4" name="Rectángulo 3">
            <a:extLst>
              <a:ext uri="{FF2B5EF4-FFF2-40B4-BE49-F238E27FC236}">
                <a16:creationId xmlns:a16="http://schemas.microsoft.com/office/drawing/2014/main" id="{5B584F2A-B05E-4AD3-B1AC-7E6265A794F8}"/>
              </a:ext>
            </a:extLst>
          </p:cNvPr>
          <p:cNvSpPr/>
          <p:nvPr/>
        </p:nvSpPr>
        <p:spPr>
          <a:xfrm>
            <a:off x="6559053" y="795121"/>
            <a:ext cx="329386" cy="5743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chemeClr val="bg1"/>
                </a:solidFill>
              </a:ln>
              <a:solidFill>
                <a:schemeClr val="bg1"/>
              </a:solidFill>
            </a:endParaRPr>
          </a:p>
        </p:txBody>
      </p:sp>
      <p:sp>
        <p:nvSpPr>
          <p:cNvPr id="14" name="CuadroTexto 13">
            <a:extLst>
              <a:ext uri="{FF2B5EF4-FFF2-40B4-BE49-F238E27FC236}">
                <a16:creationId xmlns:a16="http://schemas.microsoft.com/office/drawing/2014/main" id="{9A2DA730-7E00-4D26-9B48-E5C1A67FB364}"/>
              </a:ext>
            </a:extLst>
          </p:cNvPr>
          <p:cNvSpPr txBox="1"/>
          <p:nvPr/>
        </p:nvSpPr>
        <p:spPr>
          <a:xfrm>
            <a:off x="6457565" y="2008780"/>
            <a:ext cx="494448" cy="369332"/>
          </a:xfrm>
          <a:prstGeom prst="rect">
            <a:avLst/>
          </a:prstGeom>
          <a:solidFill>
            <a:schemeClr val="bg1"/>
          </a:solidFill>
        </p:spPr>
        <p:txBody>
          <a:bodyPr wrap="square" rtlCol="0">
            <a:spAutoFit/>
          </a:bodyPr>
          <a:lstStyle/>
          <a:p>
            <a:pPr algn="ctr"/>
            <a:r>
              <a:rPr lang="es-AR" b="1" dirty="0">
                <a:latin typeface="Leelawadee" panose="020B0502040204020203" pitchFamily="34" charset="-34"/>
                <a:cs typeface="Leelawadee" panose="020B0502040204020203" pitchFamily="34" charset="-34"/>
              </a:rPr>
              <a:t>[s]</a:t>
            </a:r>
          </a:p>
        </p:txBody>
      </p:sp>
      <p:sp>
        <p:nvSpPr>
          <p:cNvPr id="16" name="CuadroTexto 15">
            <a:extLst>
              <a:ext uri="{FF2B5EF4-FFF2-40B4-BE49-F238E27FC236}">
                <a16:creationId xmlns:a16="http://schemas.microsoft.com/office/drawing/2014/main" id="{6AFC7BED-508F-423F-8D8E-F4B03D6BF307}"/>
              </a:ext>
            </a:extLst>
          </p:cNvPr>
          <p:cNvSpPr txBox="1"/>
          <p:nvPr/>
        </p:nvSpPr>
        <p:spPr>
          <a:xfrm>
            <a:off x="6460241" y="4953742"/>
            <a:ext cx="463750" cy="369332"/>
          </a:xfrm>
          <a:prstGeom prst="rect">
            <a:avLst/>
          </a:prstGeom>
          <a:solidFill>
            <a:schemeClr val="bg1"/>
          </a:solidFill>
        </p:spPr>
        <p:txBody>
          <a:bodyPr wrap="square" rtlCol="0">
            <a:spAutoFit/>
          </a:bodyPr>
          <a:lstStyle/>
          <a:p>
            <a:pPr algn="ctr"/>
            <a:r>
              <a:rPr lang="es-AR" b="1" dirty="0">
                <a:latin typeface="Leelawadee" panose="020B0502040204020203" pitchFamily="34" charset="-34"/>
                <a:cs typeface="Leelawadee" panose="020B0502040204020203" pitchFamily="34" charset="-34"/>
              </a:rPr>
              <a:t>[s]</a:t>
            </a:r>
          </a:p>
        </p:txBody>
      </p:sp>
      <p:sp>
        <p:nvSpPr>
          <p:cNvPr id="18" name="Rectángulo 17">
            <a:extLst>
              <a:ext uri="{FF2B5EF4-FFF2-40B4-BE49-F238E27FC236}">
                <a16:creationId xmlns:a16="http://schemas.microsoft.com/office/drawing/2014/main" id="{5CFA75BA-3D89-4871-8517-8D109668F58D}"/>
              </a:ext>
            </a:extLst>
          </p:cNvPr>
          <p:cNvSpPr/>
          <p:nvPr/>
        </p:nvSpPr>
        <p:spPr>
          <a:xfrm>
            <a:off x="6566514" y="789929"/>
            <a:ext cx="4108045" cy="2844811"/>
          </a:xfrm>
          <a:prstGeom prst="rect">
            <a:avLst/>
          </a:prstGeom>
          <a:solidFill>
            <a:schemeClr val="accent6">
              <a:lumMod val="40000"/>
              <a:lumOff val="60000"/>
              <a:alpha val="32000"/>
            </a:schemeClr>
          </a:solid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540662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Triangle 3">
            <a:extLst>
              <a:ext uri="{FF2B5EF4-FFF2-40B4-BE49-F238E27FC236}">
                <a16:creationId xmlns:a16="http://schemas.microsoft.com/office/drawing/2014/main" id="{EC122CFE-16B1-48AF-93C3-39BAD4457EC8}"/>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2DD8A8F4-CD87-42D2-9358-61C087C01EE0}"/>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1208A97F-6D06-466F-88BC-C1D3C37DF37E}"/>
              </a:ext>
            </a:extLst>
          </p:cNvPr>
          <p:cNvSpPr/>
          <p:nvPr/>
        </p:nvSpPr>
        <p:spPr>
          <a:xfrm>
            <a:off x="599536" y="549829"/>
            <a:ext cx="11058916" cy="6105860"/>
          </a:xfrm>
          <a:prstGeom prst="rect">
            <a:avLst/>
          </a:prstGeom>
          <a:solidFill>
            <a:srgbClr val="4C74A6"/>
          </a:solidFill>
          <a:ln w="28575" cmpd="thinThick">
            <a:solidFill>
              <a:srgbClr val="003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número de diapositiva 2">
            <a:extLst>
              <a:ext uri="{FF2B5EF4-FFF2-40B4-BE49-F238E27FC236}">
                <a16:creationId xmlns:a16="http://schemas.microsoft.com/office/drawing/2014/main" id="{3CE73A49-BA1F-407E-A78F-51E6AE5A19CE}"/>
              </a:ext>
            </a:extLst>
          </p:cNvPr>
          <p:cNvSpPr>
            <a:spLocks noGrp="1"/>
          </p:cNvSpPr>
          <p:nvPr>
            <p:ph type="sldNum" sz="quarter" idx="12"/>
          </p:nvPr>
        </p:nvSpPr>
        <p:spPr/>
        <p:txBody>
          <a:bodyPr/>
          <a:lstStyle/>
          <a:p>
            <a:fld id="{E21903F3-20FA-41D9-B4CD-33777F0AD2E0}" type="slidenum">
              <a:rPr lang="es-ES" smtClean="0"/>
              <a:t>8</a:t>
            </a:fld>
            <a:endParaRPr lang="es-ES"/>
          </a:p>
        </p:txBody>
      </p:sp>
      <p:sp>
        <p:nvSpPr>
          <p:cNvPr id="2" name="Título 1">
            <a:extLst>
              <a:ext uri="{FF2B5EF4-FFF2-40B4-BE49-F238E27FC236}">
                <a16:creationId xmlns:a16="http://schemas.microsoft.com/office/drawing/2014/main" id="{1D4FF1D2-3C72-4F02-BE0F-1AF20273CA19}"/>
              </a:ext>
            </a:extLst>
          </p:cNvPr>
          <p:cNvSpPr>
            <a:spLocks noGrp="1"/>
          </p:cNvSpPr>
          <p:nvPr>
            <p:ph type="title"/>
          </p:nvPr>
        </p:nvSpPr>
        <p:spPr>
          <a:xfrm>
            <a:off x="3307660" y="33544"/>
            <a:ext cx="5576680" cy="709787"/>
          </a:xfrm>
          <a:solidFill>
            <a:srgbClr val="003982"/>
          </a:solidFill>
          <a:ln w="76200" cmpd="thickThin">
            <a:solidFill>
              <a:srgbClr val="121212"/>
            </a:solidFill>
          </a:ln>
        </p:spPr>
        <p:txBody>
          <a:bodyPr>
            <a:normAutofit/>
          </a:bodyPr>
          <a:lstStyle/>
          <a:p>
            <a:pPr algn="ctr"/>
            <a:r>
              <a:rPr lang="es-ES" sz="4500" b="1" dirty="0">
                <a:solidFill>
                  <a:schemeClr val="bg1"/>
                </a:solidFill>
                <a:latin typeface="Trebuchet MS" panose="020B0603020202020204" pitchFamily="34" charset="0"/>
              </a:rPr>
              <a:t>ESTUDIOS PREVIOS</a:t>
            </a:r>
            <a:endParaRPr lang="es-AR" sz="4500" b="1" dirty="0">
              <a:solidFill>
                <a:schemeClr val="bg1"/>
              </a:solidFill>
              <a:latin typeface="Trebuchet MS" panose="020B0603020202020204" pitchFamily="34" charset="0"/>
            </a:endParaRPr>
          </a:p>
        </p:txBody>
      </p:sp>
      <p:pic>
        <p:nvPicPr>
          <p:cNvPr id="19" name="Imagen 18">
            <a:extLst>
              <a:ext uri="{FF2B5EF4-FFF2-40B4-BE49-F238E27FC236}">
                <a16:creationId xmlns:a16="http://schemas.microsoft.com/office/drawing/2014/main" id="{D7B316C4-D95A-4515-9827-9C9A614E8507}"/>
              </a:ext>
            </a:extLst>
          </p:cNvPr>
          <p:cNvPicPr>
            <a:picLocks noChangeAspect="1"/>
          </p:cNvPicPr>
          <p:nvPr/>
        </p:nvPicPr>
        <p:blipFill rotWithShape="1">
          <a:blip r:embed="rId3">
            <a:extLst>
              <a:ext uri="{28A0092B-C50C-407E-A947-70E740481C1C}">
                <a14:useLocalDpi xmlns:a14="http://schemas.microsoft.com/office/drawing/2010/main" val="0"/>
              </a:ext>
            </a:extLst>
          </a:blip>
          <a:srcRect l="49113"/>
          <a:stretch/>
        </p:blipFill>
        <p:spPr>
          <a:xfrm>
            <a:off x="6957990" y="854813"/>
            <a:ext cx="3978980" cy="5696109"/>
          </a:xfrm>
          <a:prstGeom prst="rect">
            <a:avLst/>
          </a:prstGeom>
        </p:spPr>
      </p:pic>
      <p:pic>
        <p:nvPicPr>
          <p:cNvPr id="20" name="Imagen 19">
            <a:extLst>
              <a:ext uri="{FF2B5EF4-FFF2-40B4-BE49-F238E27FC236}">
                <a16:creationId xmlns:a16="http://schemas.microsoft.com/office/drawing/2014/main" id="{F071CA50-8A8C-45D3-A639-64D2F42685DA}"/>
              </a:ext>
            </a:extLst>
          </p:cNvPr>
          <p:cNvPicPr>
            <a:picLocks noChangeAspect="1"/>
          </p:cNvPicPr>
          <p:nvPr/>
        </p:nvPicPr>
        <p:blipFill rotWithShape="1">
          <a:blip r:embed="rId3">
            <a:extLst>
              <a:ext uri="{28A0092B-C50C-407E-A947-70E740481C1C}">
                <a14:useLocalDpi xmlns:a14="http://schemas.microsoft.com/office/drawing/2010/main" val="0"/>
              </a:ext>
            </a:extLst>
          </a:blip>
          <a:srcRect r="50887"/>
          <a:stretch/>
        </p:blipFill>
        <p:spPr>
          <a:xfrm>
            <a:off x="2433099" y="854813"/>
            <a:ext cx="3840288" cy="5696109"/>
          </a:xfrm>
          <a:prstGeom prst="rect">
            <a:avLst/>
          </a:prstGeom>
        </p:spPr>
      </p:pic>
      <p:sp>
        <p:nvSpPr>
          <p:cNvPr id="5" name="Rectángulo 4">
            <a:extLst>
              <a:ext uri="{FF2B5EF4-FFF2-40B4-BE49-F238E27FC236}">
                <a16:creationId xmlns:a16="http://schemas.microsoft.com/office/drawing/2014/main" id="{90285EBC-07BD-4C18-A509-EB2FED8FC97E}"/>
              </a:ext>
            </a:extLst>
          </p:cNvPr>
          <p:cNvSpPr/>
          <p:nvPr/>
        </p:nvSpPr>
        <p:spPr>
          <a:xfrm>
            <a:off x="6273387" y="854813"/>
            <a:ext cx="684603" cy="5696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BDA70730-26AF-4617-92B9-3934A183C58B}"/>
              </a:ext>
            </a:extLst>
          </p:cNvPr>
          <p:cNvSpPr/>
          <p:nvPr/>
        </p:nvSpPr>
        <p:spPr>
          <a:xfrm>
            <a:off x="1339600" y="858225"/>
            <a:ext cx="1123849" cy="5696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CuadroTexto 21">
            <a:extLst>
              <a:ext uri="{FF2B5EF4-FFF2-40B4-BE49-F238E27FC236}">
                <a16:creationId xmlns:a16="http://schemas.microsoft.com/office/drawing/2014/main" id="{757E332A-748C-4DD3-884A-A7D28176FA66}"/>
              </a:ext>
            </a:extLst>
          </p:cNvPr>
          <p:cNvSpPr txBox="1"/>
          <p:nvPr/>
        </p:nvSpPr>
        <p:spPr>
          <a:xfrm>
            <a:off x="1969000" y="1937460"/>
            <a:ext cx="494448" cy="292388"/>
          </a:xfrm>
          <a:prstGeom prst="rect">
            <a:avLst/>
          </a:prstGeom>
          <a:solidFill>
            <a:schemeClr val="bg1"/>
          </a:solidFill>
        </p:spPr>
        <p:txBody>
          <a:bodyPr wrap="square" rtlCol="0">
            <a:spAutoFit/>
          </a:bodyPr>
          <a:lstStyle/>
          <a:p>
            <a:pPr algn="ctr"/>
            <a:r>
              <a:rPr lang="es-AR" sz="1300" b="1" dirty="0">
                <a:latin typeface="Leelawadee" panose="020B0502040204020203" pitchFamily="34" charset="-34"/>
                <a:cs typeface="Leelawadee" panose="020B0502040204020203" pitchFamily="34" charset="-34"/>
              </a:rPr>
              <a:t>[s]</a:t>
            </a:r>
          </a:p>
        </p:txBody>
      </p:sp>
      <p:sp>
        <p:nvSpPr>
          <p:cNvPr id="25" name="CuadroTexto 24">
            <a:extLst>
              <a:ext uri="{FF2B5EF4-FFF2-40B4-BE49-F238E27FC236}">
                <a16:creationId xmlns:a16="http://schemas.microsoft.com/office/drawing/2014/main" id="{CC72389E-0488-4D02-AD61-03F02CF02B4C}"/>
              </a:ext>
            </a:extLst>
          </p:cNvPr>
          <p:cNvSpPr txBox="1"/>
          <p:nvPr/>
        </p:nvSpPr>
        <p:spPr>
          <a:xfrm>
            <a:off x="6273387" y="4870250"/>
            <a:ext cx="756476" cy="292388"/>
          </a:xfrm>
          <a:prstGeom prst="rect">
            <a:avLst/>
          </a:prstGeom>
          <a:solidFill>
            <a:schemeClr val="bg1"/>
          </a:solidFill>
        </p:spPr>
        <p:txBody>
          <a:bodyPr wrap="square" rtlCol="0">
            <a:spAutoFit/>
          </a:bodyPr>
          <a:lstStyle/>
          <a:p>
            <a:pPr algn="ctr"/>
            <a:r>
              <a:rPr lang="es-AR" sz="1300" b="1" dirty="0">
                <a:latin typeface="Leelawadee" panose="020B0502040204020203" pitchFamily="34" charset="-34"/>
                <a:cs typeface="Leelawadee" panose="020B0502040204020203" pitchFamily="34" charset="-34"/>
              </a:rPr>
              <a:t>[mm/s]</a:t>
            </a:r>
          </a:p>
        </p:txBody>
      </p:sp>
      <p:sp>
        <p:nvSpPr>
          <p:cNvPr id="26" name="CuadroTexto 25">
            <a:extLst>
              <a:ext uri="{FF2B5EF4-FFF2-40B4-BE49-F238E27FC236}">
                <a16:creationId xmlns:a16="http://schemas.microsoft.com/office/drawing/2014/main" id="{E86D57D2-D3B2-4365-A2C8-94F11D6C2DBA}"/>
              </a:ext>
            </a:extLst>
          </p:cNvPr>
          <p:cNvSpPr txBox="1"/>
          <p:nvPr/>
        </p:nvSpPr>
        <p:spPr>
          <a:xfrm>
            <a:off x="1568034" y="4870250"/>
            <a:ext cx="756476" cy="292388"/>
          </a:xfrm>
          <a:prstGeom prst="rect">
            <a:avLst/>
          </a:prstGeom>
          <a:solidFill>
            <a:schemeClr val="bg1"/>
          </a:solidFill>
        </p:spPr>
        <p:txBody>
          <a:bodyPr wrap="square" rtlCol="0">
            <a:spAutoFit/>
          </a:bodyPr>
          <a:lstStyle/>
          <a:p>
            <a:pPr algn="ctr"/>
            <a:r>
              <a:rPr lang="es-AR" sz="1300" b="1" dirty="0">
                <a:latin typeface="Leelawadee" panose="020B0502040204020203" pitchFamily="34" charset="-34"/>
                <a:cs typeface="Leelawadee" panose="020B0502040204020203" pitchFamily="34" charset="-34"/>
              </a:rPr>
              <a:t>[mm/s]</a:t>
            </a:r>
          </a:p>
        </p:txBody>
      </p:sp>
      <p:sp>
        <p:nvSpPr>
          <p:cNvPr id="27" name="CuadroTexto 26">
            <a:extLst>
              <a:ext uri="{FF2B5EF4-FFF2-40B4-BE49-F238E27FC236}">
                <a16:creationId xmlns:a16="http://schemas.microsoft.com/office/drawing/2014/main" id="{C98338C6-A108-40B8-849C-033CFCA947CF}"/>
              </a:ext>
            </a:extLst>
          </p:cNvPr>
          <p:cNvSpPr txBox="1"/>
          <p:nvPr/>
        </p:nvSpPr>
        <p:spPr>
          <a:xfrm>
            <a:off x="6573553" y="1937460"/>
            <a:ext cx="494448" cy="292388"/>
          </a:xfrm>
          <a:prstGeom prst="rect">
            <a:avLst/>
          </a:prstGeom>
          <a:solidFill>
            <a:schemeClr val="bg1"/>
          </a:solidFill>
        </p:spPr>
        <p:txBody>
          <a:bodyPr wrap="square" rtlCol="0">
            <a:spAutoFit/>
          </a:bodyPr>
          <a:lstStyle/>
          <a:p>
            <a:pPr algn="ctr"/>
            <a:r>
              <a:rPr lang="es-AR" sz="1300" b="1" dirty="0">
                <a:latin typeface="Leelawadee" panose="020B0502040204020203" pitchFamily="34" charset="-34"/>
                <a:cs typeface="Leelawadee" panose="020B0502040204020203" pitchFamily="34" charset="-34"/>
              </a:rPr>
              <a:t>[%]</a:t>
            </a:r>
          </a:p>
        </p:txBody>
      </p:sp>
      <p:sp>
        <p:nvSpPr>
          <p:cNvPr id="28" name="Rectángulo 27">
            <a:extLst>
              <a:ext uri="{FF2B5EF4-FFF2-40B4-BE49-F238E27FC236}">
                <a16:creationId xmlns:a16="http://schemas.microsoft.com/office/drawing/2014/main" id="{A44D5223-4814-4C15-A0C7-8F87DACE1C02}"/>
              </a:ext>
            </a:extLst>
          </p:cNvPr>
          <p:cNvSpPr/>
          <p:nvPr/>
        </p:nvSpPr>
        <p:spPr>
          <a:xfrm>
            <a:off x="6657825" y="858056"/>
            <a:ext cx="4270998" cy="2844811"/>
          </a:xfrm>
          <a:prstGeom prst="rect">
            <a:avLst/>
          </a:prstGeom>
          <a:solidFill>
            <a:schemeClr val="accent6">
              <a:lumMod val="40000"/>
              <a:lumOff val="60000"/>
              <a:alpha val="32000"/>
            </a:schemeClr>
          </a:solid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517783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3">
            <a:extLst>
              <a:ext uri="{FF2B5EF4-FFF2-40B4-BE49-F238E27FC236}">
                <a16:creationId xmlns:a16="http://schemas.microsoft.com/office/drawing/2014/main" id="{4CA1D46A-59D3-169B-5073-B606E885C209}"/>
              </a:ext>
            </a:extLst>
          </p:cNvPr>
          <p:cNvSpPr/>
          <p:nvPr/>
        </p:nvSpPr>
        <p:spPr>
          <a:xfrm rot="5400000" flipV="1">
            <a:off x="6426438" y="0"/>
            <a:ext cx="5765562" cy="57655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ángulo 4">
            <a:extLst>
              <a:ext uri="{FF2B5EF4-FFF2-40B4-BE49-F238E27FC236}">
                <a16:creationId xmlns:a16="http://schemas.microsoft.com/office/drawing/2014/main" id="{1858ADB5-3BE3-45A0-9A0E-83BDC2191C6F}"/>
              </a:ext>
            </a:extLst>
          </p:cNvPr>
          <p:cNvSpPr/>
          <p:nvPr/>
        </p:nvSpPr>
        <p:spPr>
          <a:xfrm>
            <a:off x="1132541" y="591714"/>
            <a:ext cx="9926918" cy="5874827"/>
          </a:xfrm>
          <a:prstGeom prst="rect">
            <a:avLst/>
          </a:prstGeom>
          <a:solidFill>
            <a:srgbClr val="4C74A6"/>
          </a:solidFill>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a:extLst>
              <a:ext uri="{FF2B5EF4-FFF2-40B4-BE49-F238E27FC236}">
                <a16:creationId xmlns:a16="http://schemas.microsoft.com/office/drawing/2014/main" id="{2722D87B-4DB0-43E2-BB93-FCDD865F6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487" y="1217892"/>
            <a:ext cx="7205026" cy="5002306"/>
          </a:xfrm>
          <a:prstGeom prst="rect">
            <a:avLst/>
          </a:prstGeom>
          <a:ln w="28575">
            <a:solidFill>
              <a:schemeClr val="tx1"/>
            </a:solidFill>
          </a:ln>
        </p:spPr>
      </p:pic>
      <p:sp>
        <p:nvSpPr>
          <p:cNvPr id="7" name="Rectángulo 6">
            <a:extLst>
              <a:ext uri="{FF2B5EF4-FFF2-40B4-BE49-F238E27FC236}">
                <a16:creationId xmlns:a16="http://schemas.microsoft.com/office/drawing/2014/main" id="{D7BBC68A-D17C-10C4-751E-12FD2880476E}"/>
              </a:ext>
            </a:extLst>
          </p:cNvPr>
          <p:cNvSpPr/>
          <p:nvPr/>
        </p:nvSpPr>
        <p:spPr>
          <a:xfrm>
            <a:off x="149111" y="136525"/>
            <a:ext cx="11893778" cy="6584950"/>
          </a:xfrm>
          <a:prstGeom prst="rect">
            <a:avLst/>
          </a:prstGeom>
          <a:noFill/>
          <a:ln w="76200">
            <a:solidFill>
              <a:srgbClr val="3F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itle 1">
            <a:extLst>
              <a:ext uri="{FF2B5EF4-FFF2-40B4-BE49-F238E27FC236}">
                <a16:creationId xmlns:a16="http://schemas.microsoft.com/office/drawing/2014/main" id="{06687790-CA54-4327-BDFC-8D6C7395FEB6}"/>
              </a:ext>
            </a:extLst>
          </p:cNvPr>
          <p:cNvSpPr>
            <a:spLocks noGrp="1"/>
          </p:cNvSpPr>
          <p:nvPr>
            <p:ph type="title"/>
          </p:nvPr>
        </p:nvSpPr>
        <p:spPr>
          <a:xfrm>
            <a:off x="1480515" y="0"/>
            <a:ext cx="9275078" cy="1081741"/>
          </a:xfrm>
          <a:solidFill>
            <a:srgbClr val="003982"/>
          </a:solidFill>
          <a:ln w="76200" cmpd="thickThin">
            <a:solidFill>
              <a:srgbClr val="121212"/>
            </a:solidFill>
          </a:ln>
          <a:effectLst>
            <a:outerShdw blurRad="50800" dist="38100" dir="5400000" algn="t" rotWithShape="0">
              <a:prstClr val="black">
                <a:alpha val="40000"/>
              </a:prstClr>
            </a:outerShdw>
          </a:effectLst>
        </p:spPr>
        <p:txBody>
          <a:bodyPr vert="horz" lIns="91440" tIns="45720" rIns="91440" bIns="45720" rtlCol="0" anchor="ctr">
            <a:normAutofit/>
          </a:bodyPr>
          <a:lstStyle/>
          <a:p>
            <a:pPr algn="ctr"/>
            <a:r>
              <a:rPr lang="es-AR" sz="4500" b="1" dirty="0">
                <a:solidFill>
                  <a:schemeClr val="bg1"/>
                </a:solidFill>
                <a:latin typeface="Trebuchet MS" panose="020B0603020202020204" pitchFamily="34" charset="0"/>
              </a:rPr>
              <a:t>CONTROL DEL DIÁMETRO PUPILAR</a:t>
            </a:r>
            <a:endParaRPr lang="es-ES" sz="45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8562143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4983</TotalTime>
  <Words>3245</Words>
  <Application>Microsoft Office PowerPoint</Application>
  <PresentationFormat>Panorámica</PresentationFormat>
  <Paragraphs>364</Paragraphs>
  <Slides>37</Slides>
  <Notes>37</Notes>
  <HiddenSlides>0</HiddenSlides>
  <MMClips>1</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37</vt:i4>
      </vt:variant>
    </vt:vector>
  </HeadingPairs>
  <TitlesOfParts>
    <vt:vector size="48" baseType="lpstr">
      <vt:lpstr>Arial</vt:lpstr>
      <vt:lpstr>Calibri</vt:lpstr>
      <vt:lpstr>Calibri Light</vt:lpstr>
      <vt:lpstr>Helvetica</vt:lpstr>
      <vt:lpstr>Leelawadee</vt:lpstr>
      <vt:lpstr>LMRoman10-Italic</vt:lpstr>
      <vt:lpstr>LMRoman10-Regular</vt:lpstr>
      <vt:lpstr>MyriadPro-SemiCn</vt:lpstr>
      <vt:lpstr>Trebuchet MS</vt:lpstr>
      <vt:lpstr>Wingdings</vt:lpstr>
      <vt:lpstr>Tema de Office</vt:lpstr>
      <vt:lpstr>DISPOSITIVO INDICADOR DE CONSUMO DE DROGAS PSICOACTIVAS BASADO EN PUPILOGRAFÍA</vt:lpstr>
      <vt:lpstr>6.627 muertes derivadas de siniestros viales:</vt:lpstr>
      <vt:lpstr>MÉTODOS ACTUALES</vt:lpstr>
      <vt:lpstr>MÉTODOS ACTUALES</vt:lpstr>
      <vt:lpstr>PUPILOGRAFÍA</vt:lpstr>
      <vt:lpstr>ESTUDIOS PREVIOS</vt:lpstr>
      <vt:lpstr>ESTUDIOS PREVIOS</vt:lpstr>
      <vt:lpstr>ESTUDIOS PREVIOS</vt:lpstr>
      <vt:lpstr>CONTROL DEL DIÁMETRO PUPILAR</vt:lpstr>
      <vt:lpstr>CONTROL DEL DIÁMETRO PUPILAR</vt:lpstr>
      <vt:lpstr>EFECTOS DEL ALCOHOL</vt:lpstr>
      <vt:lpstr>EFECTOS DEL THC</vt:lpstr>
      <vt:lpstr>OBJETIVO</vt:lpstr>
      <vt:lpstr>HARDWARE CARCASA 1</vt:lpstr>
      <vt:lpstr>HARDWARE CARCASA 2</vt:lpstr>
      <vt:lpstr>HARDWARE CÁMARA</vt:lpstr>
      <vt:lpstr>HARDWARE INTEGRADO</vt:lpstr>
      <vt:lpstr>Presentación de PowerPoint</vt:lpstr>
      <vt:lpstr>SOFTWARE </vt:lpstr>
      <vt:lpstr>VENTANA PRINCIPAL</vt:lpstr>
      <vt:lpstr>POSICIONAMIENTO</vt:lpstr>
      <vt:lpstr>NUEVO TEST</vt:lpstr>
      <vt:lpstr>PROCESAMIENTO DE IMÁGENES</vt:lpstr>
      <vt:lpstr>PROCESAMIENTO DE IMÁGENES</vt:lpstr>
      <vt:lpstr>PROCESAMIENTO DE IMÁGENES</vt:lpstr>
      <vt:lpstr>EXTRACCIÓN DE PARÁMETROS</vt:lpstr>
      <vt:lpstr>FILTRADO</vt:lpstr>
      <vt:lpstr>PROCESO DE DETECCIÓN</vt:lpstr>
      <vt:lpstr>ARBOL DE DECISIÓN</vt:lpstr>
      <vt:lpstr>VENTANA RESULTADOS</vt:lpstr>
      <vt:lpstr>RESULTADOS CON THC</vt:lpstr>
      <vt:lpstr>RESULTADOS CON ALCOHOL</vt:lpstr>
      <vt:lpstr>RESULTADOS CON ALCOHOL</vt:lpstr>
      <vt:lpstr>CONCLUSIONES</vt:lpstr>
      <vt:lpstr>TRABAJOS FUTUROS</vt:lpstr>
      <vt:lpstr>ANÁLISIS ECONÓMICO</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nahuel quiroga</dc:creator>
  <cp:lastModifiedBy>nahuel quiroga</cp:lastModifiedBy>
  <cp:revision>146</cp:revision>
  <dcterms:created xsi:type="dcterms:W3CDTF">2018-09-06T14:55:03Z</dcterms:created>
  <dcterms:modified xsi:type="dcterms:W3CDTF">2022-08-02T13:19:08Z</dcterms:modified>
</cp:coreProperties>
</file>